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360" r:id="rId3"/>
    <p:sldId id="257" r:id="rId4"/>
    <p:sldId id="384" r:id="rId5"/>
    <p:sldId id="383" r:id="rId6"/>
    <p:sldId id="362" r:id="rId7"/>
    <p:sldId id="363" r:id="rId8"/>
    <p:sldId id="364" r:id="rId9"/>
    <p:sldId id="365" r:id="rId10"/>
    <p:sldId id="276" r:id="rId11"/>
    <p:sldId id="367" r:id="rId12"/>
    <p:sldId id="380" r:id="rId13"/>
    <p:sldId id="368" r:id="rId14"/>
    <p:sldId id="277" r:id="rId15"/>
    <p:sldId id="369" r:id="rId16"/>
    <p:sldId id="370" r:id="rId17"/>
    <p:sldId id="371" r:id="rId18"/>
    <p:sldId id="372" r:id="rId19"/>
    <p:sldId id="373" r:id="rId20"/>
    <p:sldId id="374" r:id="rId21"/>
    <p:sldId id="375" r:id="rId22"/>
    <p:sldId id="381" r:id="rId23"/>
    <p:sldId id="376" r:id="rId24"/>
    <p:sldId id="377" r:id="rId25"/>
    <p:sldId id="378" r:id="rId26"/>
    <p:sldId id="379" r:id="rId27"/>
    <p:sldId id="302" r:id="rId28"/>
    <p:sldId id="3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33" autoAdjust="0"/>
  </p:normalViewPr>
  <p:slideViewPr>
    <p:cSldViewPr snapToGrid="0">
      <p:cViewPr varScale="1">
        <p:scale>
          <a:sx n="99" d="100"/>
          <a:sy n="99" d="100"/>
        </p:scale>
        <p:origin x="1560" y="90"/>
      </p:cViewPr>
      <p:guideLst/>
    </p:cSldViewPr>
  </p:slideViewPr>
  <p:outlineViewPr>
    <p:cViewPr>
      <p:scale>
        <a:sx n="33" d="100"/>
        <a:sy n="33" d="100"/>
      </p:scale>
      <p:origin x="0" y="-44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6527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21108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307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26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64676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3354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73444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3403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015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9535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287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73617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18370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7F86A4-D457-4702-A0B8-07B797F152CA}" type="datetimeFigureOut">
              <a:rPr lang="en-HK" smtClean="0"/>
              <a:t>19/10/2022</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20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0402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97F86A4-D457-4702-A0B8-07B797F152CA}" type="datetimeFigureOut">
              <a:rPr lang="en-HK" smtClean="0"/>
              <a:t>19/10/2022</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9329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54897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58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97F86A4-D457-4702-A0B8-07B797F152CA}" type="datetimeFigureOut">
              <a:rPr lang="en-HK" smtClean="0"/>
              <a:t>19/10/2022</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3AA8D48-39DD-4DB1-BADE-E3F0E1EB4CA0}" type="slidenum">
              <a:rPr lang="en-HK" smtClean="0"/>
              <a:t>‹#›</a:t>
            </a:fld>
            <a:endParaRPr lang="en-HK"/>
          </a:p>
        </p:txBody>
      </p:sp>
    </p:spTree>
    <p:extLst>
      <p:ext uri="{BB962C8B-B14F-4D97-AF65-F5344CB8AC3E}">
        <p14:creationId xmlns:p14="http://schemas.microsoft.com/office/powerpoint/2010/main" val="408954191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ECEC-F4ED-4424-AD99-518E2B875C51}"/>
              </a:ext>
            </a:extLst>
          </p:cNvPr>
          <p:cNvSpPr>
            <a:spLocks noGrp="1"/>
          </p:cNvSpPr>
          <p:nvPr>
            <p:ph type="ctrTitle"/>
          </p:nvPr>
        </p:nvSpPr>
        <p:spPr>
          <a:xfrm>
            <a:off x="545023" y="1358284"/>
            <a:ext cx="3654115" cy="3785201"/>
          </a:xfrm>
        </p:spPr>
        <p:txBody>
          <a:bodyPr>
            <a:normAutofit fontScale="90000"/>
          </a:bodyPr>
          <a:lstStyle/>
          <a:p>
            <a:r>
              <a:rPr lang="zh-TW" altLang="en-US" sz="4800" b="1" u="sng" dirty="0"/>
              <a:t>中國地理 </a:t>
            </a:r>
            <a:br>
              <a:rPr lang="zh-TW" altLang="en-US" sz="4800" b="1" u="sng" dirty="0"/>
            </a:br>
            <a:r>
              <a:rPr lang="zh-TW" altLang="en-US" sz="4800" b="1" u="sng" dirty="0"/>
              <a:t>簡報系列 </a:t>
            </a:r>
            <a:r>
              <a:rPr lang="en-US" altLang="zh-TW" sz="4800" b="1" u="sng" dirty="0"/>
              <a:t>(5) –</a:t>
            </a:r>
            <a:br>
              <a:rPr lang="en-US" altLang="zh-TW" sz="4800" b="1" u="sng" dirty="0"/>
            </a:br>
            <a:r>
              <a:rPr lang="zh-TW" altLang="en-US" b="1" u="sng" dirty="0"/>
              <a:t>我</a:t>
            </a:r>
            <a:r>
              <a:rPr lang="zh-TW" altLang="en-US" sz="4800" b="1" u="sng" dirty="0" smtClean="0"/>
              <a:t>國</a:t>
            </a:r>
            <a:r>
              <a:rPr lang="zh-TW" altLang="en-US" sz="4800" b="1" u="sng" dirty="0"/>
              <a:t>河流地貌的個案研習：</a:t>
            </a:r>
            <a:r>
              <a:rPr lang="en-HK" altLang="zh-TW" sz="4800" b="1" u="sng" dirty="0"/>
              <a:t/>
            </a:r>
            <a:br>
              <a:rPr lang="en-HK" altLang="zh-TW" sz="4800" b="1" u="sng" dirty="0"/>
            </a:br>
            <a:r>
              <a:rPr lang="zh-TW" altLang="en-US" sz="4800" b="1" u="sng" dirty="0"/>
              <a:t>長江</a:t>
            </a:r>
            <a:r>
              <a:rPr lang="zh-TW" altLang="en-US" sz="4800" dirty="0"/>
              <a:t/>
            </a:r>
            <a:br>
              <a:rPr lang="zh-TW" altLang="en-US" sz="4800" dirty="0"/>
            </a:br>
            <a:endParaRPr lang="en-HK" sz="4800" dirty="0"/>
          </a:p>
        </p:txBody>
      </p:sp>
      <p:sp>
        <p:nvSpPr>
          <p:cNvPr id="3" name="Subtitle 2">
            <a:extLst>
              <a:ext uri="{FF2B5EF4-FFF2-40B4-BE49-F238E27FC236}">
                <a16:creationId xmlns:a16="http://schemas.microsoft.com/office/drawing/2014/main" id="{7622B6F2-F357-4D43-9BD0-3F71C623AB6D}"/>
              </a:ext>
            </a:extLst>
          </p:cNvPr>
          <p:cNvSpPr>
            <a:spLocks noGrp="1"/>
          </p:cNvSpPr>
          <p:nvPr>
            <p:ph type="subTitle" idx="1"/>
          </p:nvPr>
        </p:nvSpPr>
        <p:spPr>
          <a:xfrm>
            <a:off x="624922" y="5307109"/>
            <a:ext cx="3574216" cy="1066049"/>
          </a:xfrm>
        </p:spPr>
        <p:txBody>
          <a:bodyPr>
            <a:normAutofit lnSpcReduction="10000"/>
          </a:bodyPr>
          <a:lstStyle/>
          <a:p>
            <a:r>
              <a:rPr lang="zh-TW" altLang="en-US" sz="2400" dirty="0">
                <a:solidFill>
                  <a:schemeClr val="tx1"/>
                </a:solidFill>
              </a:rPr>
              <a:t>教育局 課程發展處</a:t>
            </a:r>
          </a:p>
          <a:p>
            <a:r>
              <a:rPr lang="zh-TW" altLang="en-US" sz="2400" dirty="0">
                <a:solidFill>
                  <a:schemeClr val="tx1"/>
                </a:solidFill>
              </a:rPr>
              <a:t>個人、社會及人文教育組</a:t>
            </a:r>
          </a:p>
          <a:p>
            <a:endParaRPr lang="en-HK" dirty="0"/>
          </a:p>
        </p:txBody>
      </p:sp>
      <p:sp>
        <p:nvSpPr>
          <p:cNvPr id="4" name="TextBox 3">
            <a:extLst>
              <a:ext uri="{FF2B5EF4-FFF2-40B4-BE49-F238E27FC236}">
                <a16:creationId xmlns:a16="http://schemas.microsoft.com/office/drawing/2014/main" id="{3660D31F-F7BE-4225-A21B-2FF730C7FC74}"/>
              </a:ext>
            </a:extLst>
          </p:cNvPr>
          <p:cNvSpPr txBox="1"/>
          <p:nvPr/>
        </p:nvSpPr>
        <p:spPr>
          <a:xfrm>
            <a:off x="5798409" y="5664125"/>
            <a:ext cx="1580225" cy="584775"/>
          </a:xfrm>
          <a:prstGeom prst="rect">
            <a:avLst/>
          </a:prstGeom>
          <a:solidFill>
            <a:srgbClr val="2BDDF5"/>
          </a:solidFill>
          <a:ln w="38100">
            <a:solidFill>
              <a:sysClr val="windowText" lastClr="000000"/>
            </a:solidFill>
          </a:ln>
        </p:spPr>
        <p:txBody>
          <a:bodyPr wrap="square" rtlCol="0">
            <a:spAutoFit/>
          </a:bodyPr>
          <a:lstStyle/>
          <a:p>
            <a:pPr algn="ctr" defTabSz="914400">
              <a:defRPr/>
            </a:pPr>
            <a:r>
              <a:rPr lang="zh-TW" altLang="en-US" sz="3200" b="1" kern="0" dirty="0">
                <a:solidFill>
                  <a:prstClr val="black"/>
                </a:solidFill>
                <a:latin typeface="Century Gothic" panose="020B0502020202020204"/>
                <a:ea typeface="微軟正黑體" panose="020B0604030504040204" pitchFamily="34" charset="-120"/>
              </a:rPr>
              <a:t>教師版</a:t>
            </a:r>
            <a:endParaRPr lang="en-HK" sz="3200" b="1" kern="0" dirty="0">
              <a:solidFill>
                <a:prstClr val="black"/>
              </a:solidFill>
              <a:latin typeface="Century Gothic" panose="020B0502020202020204"/>
            </a:endParaRPr>
          </a:p>
        </p:txBody>
      </p:sp>
      <p:pic>
        <p:nvPicPr>
          <p:cNvPr id="9" name="Picture 8">
            <a:extLst>
              <a:ext uri="{FF2B5EF4-FFF2-40B4-BE49-F238E27FC236}">
                <a16:creationId xmlns:a16="http://schemas.microsoft.com/office/drawing/2014/main" id="{4B172463-F5E3-40F9-ABA3-7FE5776AF5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834" t="527" r="5242" b="6377"/>
          <a:stretch/>
        </p:blipFill>
        <p:spPr>
          <a:xfrm>
            <a:off x="4258710" y="1242873"/>
            <a:ext cx="4659621" cy="3487945"/>
          </a:xfrm>
          <a:prstGeom prst="rect">
            <a:avLst/>
          </a:prstGeom>
          <a:ln>
            <a:noFill/>
          </a:ln>
          <a:effectLst>
            <a:softEdge rad="112500"/>
          </a:effectLst>
        </p:spPr>
      </p:pic>
    </p:spTree>
    <p:extLst>
      <p:ext uri="{BB962C8B-B14F-4D97-AF65-F5344CB8AC3E}">
        <p14:creationId xmlns:p14="http://schemas.microsoft.com/office/powerpoint/2010/main" val="336237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459B3B-1506-4300-B27F-05CC69C653AE}"/>
              </a:ext>
            </a:extLst>
          </p:cNvPr>
          <p:cNvGrpSpPr/>
          <p:nvPr/>
        </p:nvGrpSpPr>
        <p:grpSpPr>
          <a:xfrm>
            <a:off x="1747087" y="346229"/>
            <a:ext cx="6694389" cy="5654521"/>
            <a:chOff x="1747087" y="1074198"/>
            <a:chExt cx="5649827" cy="4926552"/>
          </a:xfrm>
        </p:grpSpPr>
        <p:pic>
          <p:nvPicPr>
            <p:cNvPr id="17" name="圖片 1">
              <a:extLst>
                <a:ext uri="{FF2B5EF4-FFF2-40B4-BE49-F238E27FC236}">
                  <a16:creationId xmlns:a16="http://schemas.microsoft.com/office/drawing/2014/main" id="{6F3548B1-6D28-4449-BBDF-C7ABD8463166}"/>
                </a:ext>
              </a:extLst>
            </p:cNvPr>
            <p:cNvPicPr>
              <a:picLocks noChangeAspect="1"/>
            </p:cNvPicPr>
            <p:nvPr/>
          </p:nvPicPr>
          <p:blipFill rotWithShape="1">
            <a:blip r:embed="rId2"/>
            <a:srcRect t="4218"/>
            <a:stretch/>
          </p:blipFill>
          <p:spPr>
            <a:xfrm>
              <a:off x="1747087" y="1074198"/>
              <a:ext cx="5649827" cy="4926552"/>
            </a:xfrm>
            <a:prstGeom prst="rect">
              <a:avLst/>
            </a:prstGeom>
          </p:spPr>
        </p:pic>
        <p:sp>
          <p:nvSpPr>
            <p:cNvPr id="18" name="圓角矩形 8">
              <a:extLst>
                <a:ext uri="{FF2B5EF4-FFF2-40B4-BE49-F238E27FC236}">
                  <a16:creationId xmlns:a16="http://schemas.microsoft.com/office/drawing/2014/main" id="{AB295088-D2F7-433F-8064-C70D229C130A}"/>
                </a:ext>
              </a:extLst>
            </p:cNvPr>
            <p:cNvSpPr/>
            <p:nvPr/>
          </p:nvSpPr>
          <p:spPr>
            <a:xfrm>
              <a:off x="2662152" y="1586692"/>
              <a:ext cx="3736316" cy="3735257"/>
            </a:xfrm>
            <a:prstGeom prst="roundRect">
              <a:avLst/>
            </a:prstGeom>
            <a:noFill/>
            <a:ln w="317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grpSp>
      <p:sp>
        <p:nvSpPr>
          <p:cNvPr id="19" name="圓角矩形圖說文字 7">
            <a:extLst>
              <a:ext uri="{FF2B5EF4-FFF2-40B4-BE49-F238E27FC236}">
                <a16:creationId xmlns:a16="http://schemas.microsoft.com/office/drawing/2014/main" id="{54F3C875-50B2-43D3-A941-46EFAADEB1C3}"/>
              </a:ext>
            </a:extLst>
          </p:cNvPr>
          <p:cNvSpPr/>
          <p:nvPr/>
        </p:nvSpPr>
        <p:spPr>
          <a:xfrm>
            <a:off x="3975694" y="190626"/>
            <a:ext cx="2237173" cy="554741"/>
          </a:xfrm>
          <a:prstGeom prst="wedgeRoundRectCallout">
            <a:avLst>
              <a:gd name="adj1" fmla="val 15316"/>
              <a:gd name="adj2" fmla="val 2542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長江下游及河口</a:t>
            </a:r>
            <a:endParaRPr lang="zh-HK" altLang="en-US" sz="2100" b="1" dirty="0"/>
          </a:p>
        </p:txBody>
      </p:sp>
      <p:sp>
        <p:nvSpPr>
          <p:cNvPr id="21" name="圓角矩形圖說文字 2">
            <a:extLst>
              <a:ext uri="{FF2B5EF4-FFF2-40B4-BE49-F238E27FC236}">
                <a16:creationId xmlns:a16="http://schemas.microsoft.com/office/drawing/2014/main" id="{6B23C25A-6C21-44D0-A9E1-87AAAAF3BC7C}"/>
              </a:ext>
            </a:extLst>
          </p:cNvPr>
          <p:cNvSpPr/>
          <p:nvPr/>
        </p:nvSpPr>
        <p:spPr>
          <a:xfrm>
            <a:off x="458785" y="2162876"/>
            <a:ext cx="1763486" cy="566834"/>
          </a:xfrm>
          <a:prstGeom prst="wedgeRoundRectCallout">
            <a:avLst>
              <a:gd name="adj1" fmla="val 82779"/>
              <a:gd name="adj2" fmla="val -391"/>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chemeClr val="tx1"/>
                </a:solidFill>
              </a:rPr>
              <a:t>長江三角洲</a:t>
            </a:r>
            <a:endParaRPr lang="zh-HK" altLang="en-US" sz="2100" b="1" dirty="0">
              <a:solidFill>
                <a:schemeClr val="tx1"/>
              </a:solidFill>
            </a:endParaRPr>
          </a:p>
        </p:txBody>
      </p:sp>
      <p:sp>
        <p:nvSpPr>
          <p:cNvPr id="22" name="圓角矩形圖說文字 3">
            <a:extLst>
              <a:ext uri="{FF2B5EF4-FFF2-40B4-BE49-F238E27FC236}">
                <a16:creationId xmlns:a16="http://schemas.microsoft.com/office/drawing/2014/main" id="{B118A483-74CA-417F-93F2-B241168D7F6D}"/>
              </a:ext>
            </a:extLst>
          </p:cNvPr>
          <p:cNvSpPr/>
          <p:nvPr/>
        </p:nvSpPr>
        <p:spPr>
          <a:xfrm>
            <a:off x="1340528" y="3740422"/>
            <a:ext cx="1341567" cy="566834"/>
          </a:xfrm>
          <a:prstGeom prst="wedgeRoundRectCallout">
            <a:avLst>
              <a:gd name="adj1" fmla="val 82779"/>
              <a:gd name="adj2" fmla="val -1493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蘇州太湖</a:t>
            </a:r>
            <a:endParaRPr lang="zh-HK" altLang="en-US" sz="2100" b="1" dirty="0"/>
          </a:p>
        </p:txBody>
      </p:sp>
      <p:sp>
        <p:nvSpPr>
          <p:cNvPr id="23" name="圓角矩形圖說文字 4">
            <a:extLst>
              <a:ext uri="{FF2B5EF4-FFF2-40B4-BE49-F238E27FC236}">
                <a16:creationId xmlns:a16="http://schemas.microsoft.com/office/drawing/2014/main" id="{0633BB53-61CD-47E0-9E98-2FA908C1DD7E}"/>
              </a:ext>
            </a:extLst>
          </p:cNvPr>
          <p:cNvSpPr/>
          <p:nvPr/>
        </p:nvSpPr>
        <p:spPr>
          <a:xfrm>
            <a:off x="6827228" y="1121367"/>
            <a:ext cx="1763486" cy="566834"/>
          </a:xfrm>
          <a:prstGeom prst="wedgeRoundRectCallout">
            <a:avLst>
              <a:gd name="adj1" fmla="val -96627"/>
              <a:gd name="adj2" fmla="val 933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上海崇明島</a:t>
            </a:r>
            <a:endParaRPr lang="zh-HK" altLang="en-US" sz="2100" b="1" dirty="0"/>
          </a:p>
        </p:txBody>
      </p:sp>
      <p:sp>
        <p:nvSpPr>
          <p:cNvPr id="24" name="圓角矩形圖說文字 7">
            <a:extLst>
              <a:ext uri="{FF2B5EF4-FFF2-40B4-BE49-F238E27FC236}">
                <a16:creationId xmlns:a16="http://schemas.microsoft.com/office/drawing/2014/main" id="{6B2FAA44-1E2D-43EB-BA7A-9F0BA3623881}"/>
              </a:ext>
            </a:extLst>
          </p:cNvPr>
          <p:cNvSpPr/>
          <p:nvPr/>
        </p:nvSpPr>
        <p:spPr>
          <a:xfrm>
            <a:off x="7232969" y="2100410"/>
            <a:ext cx="1233973" cy="566834"/>
          </a:xfrm>
          <a:prstGeom prst="wedgeRoundRectCallout">
            <a:avLst>
              <a:gd name="adj1" fmla="val -74750"/>
              <a:gd name="adj2" fmla="val 81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橫沙島</a:t>
            </a:r>
            <a:endParaRPr lang="zh-HK" altLang="en-US" sz="2100" b="1" dirty="0"/>
          </a:p>
        </p:txBody>
      </p:sp>
      <p:sp>
        <p:nvSpPr>
          <p:cNvPr id="25" name="圓角矩形圖說文字 5">
            <a:extLst>
              <a:ext uri="{FF2B5EF4-FFF2-40B4-BE49-F238E27FC236}">
                <a16:creationId xmlns:a16="http://schemas.microsoft.com/office/drawing/2014/main" id="{7476FAD7-BB42-4E02-9A8A-DE0BE61EDEF5}"/>
              </a:ext>
            </a:extLst>
          </p:cNvPr>
          <p:cNvSpPr/>
          <p:nvPr/>
        </p:nvSpPr>
        <p:spPr>
          <a:xfrm>
            <a:off x="8029586" y="2775010"/>
            <a:ext cx="1082421" cy="566834"/>
          </a:xfrm>
          <a:prstGeom prst="wedgeRoundRectCallout">
            <a:avLst>
              <a:gd name="adj1" fmla="val -132773"/>
              <a:gd name="adj2" fmla="val 205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九段沙</a:t>
            </a:r>
            <a:endParaRPr lang="zh-HK" altLang="en-US" sz="2100" b="1" dirty="0"/>
          </a:p>
        </p:txBody>
      </p:sp>
      <p:sp>
        <p:nvSpPr>
          <p:cNvPr id="26" name="圓角矩形圖說文字 6">
            <a:extLst>
              <a:ext uri="{FF2B5EF4-FFF2-40B4-BE49-F238E27FC236}">
                <a16:creationId xmlns:a16="http://schemas.microsoft.com/office/drawing/2014/main" id="{CDA06D4A-8A31-407F-8B51-663E6E842374}"/>
              </a:ext>
            </a:extLst>
          </p:cNvPr>
          <p:cNvSpPr/>
          <p:nvPr/>
        </p:nvSpPr>
        <p:spPr>
          <a:xfrm>
            <a:off x="6173699" y="4190757"/>
            <a:ext cx="1233973" cy="566834"/>
          </a:xfrm>
          <a:prstGeom prst="wedgeRoundRectCallout">
            <a:avLst>
              <a:gd name="adj1" fmla="val -12093"/>
              <a:gd name="adj2" fmla="val -3052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長興島</a:t>
            </a:r>
            <a:endParaRPr lang="zh-HK" altLang="en-US" sz="2100" b="1" dirty="0"/>
          </a:p>
        </p:txBody>
      </p:sp>
      <p:sp>
        <p:nvSpPr>
          <p:cNvPr id="27" name="圓角矩形圖說文字 5">
            <a:extLst>
              <a:ext uri="{FF2B5EF4-FFF2-40B4-BE49-F238E27FC236}">
                <a16:creationId xmlns:a16="http://schemas.microsoft.com/office/drawing/2014/main" id="{8E20F4C3-C7D7-4E95-ABF4-7C565BB56C0B}"/>
              </a:ext>
            </a:extLst>
          </p:cNvPr>
          <p:cNvSpPr/>
          <p:nvPr/>
        </p:nvSpPr>
        <p:spPr>
          <a:xfrm>
            <a:off x="1340528" y="5884803"/>
            <a:ext cx="7359589" cy="859772"/>
          </a:xfrm>
          <a:prstGeom prst="wedgeRoundRectCallout">
            <a:avLst>
              <a:gd name="adj1" fmla="val -17788"/>
              <a:gd name="adj2" fmla="val -85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4  </a:t>
            </a:r>
            <a:r>
              <a:rPr lang="zh-TW" altLang="en-US" sz="3000" b="1" dirty="0"/>
              <a:t>長江下游及河口主要河流地貌</a:t>
            </a:r>
            <a:r>
              <a:rPr lang="zh-TW" altLang="en-US" sz="3000" b="1" dirty="0" smtClean="0"/>
              <a:t>分佈圖</a:t>
            </a:r>
            <a:endParaRPr lang="zh-HK" altLang="en-US" sz="3000" b="1" dirty="0"/>
          </a:p>
        </p:txBody>
      </p:sp>
    </p:spTree>
    <p:extLst>
      <p:ext uri="{BB962C8B-B14F-4D97-AF65-F5344CB8AC3E}">
        <p14:creationId xmlns:p14="http://schemas.microsoft.com/office/powerpoint/2010/main" val="32505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4E76-B194-4AAD-BB7E-B20105F46B9C}"/>
              </a:ext>
            </a:extLst>
          </p:cNvPr>
          <p:cNvSpPr>
            <a:spLocks noGrp="1"/>
          </p:cNvSpPr>
          <p:nvPr>
            <p:ph type="title"/>
          </p:nvPr>
        </p:nvSpPr>
        <p:spPr>
          <a:xfrm>
            <a:off x="880641" y="705795"/>
            <a:ext cx="7773338" cy="722010"/>
          </a:xfrm>
        </p:spPr>
        <p:txBody>
          <a:bodyPr/>
          <a:lstStyle/>
          <a:p>
            <a:pPr algn="l"/>
            <a:r>
              <a:rPr lang="en-US" altLang="zh-TW" b="1" dirty="0">
                <a:solidFill>
                  <a:srgbClr val="0070C0"/>
                </a:solidFill>
              </a:rPr>
              <a:t>1) </a:t>
            </a:r>
            <a:r>
              <a:rPr lang="zh-TW" altLang="en-US" b="1" dirty="0">
                <a:solidFill>
                  <a:srgbClr val="0070C0"/>
                </a:solidFill>
              </a:rPr>
              <a:t>太湖的形成：</a:t>
            </a:r>
            <a:endParaRPr lang="en-HK" b="1" dirty="0">
              <a:solidFill>
                <a:srgbClr val="0070C0"/>
              </a:solidFill>
            </a:endParaRPr>
          </a:p>
        </p:txBody>
      </p:sp>
      <p:sp>
        <p:nvSpPr>
          <p:cNvPr id="3" name="Content Placeholder 2">
            <a:extLst>
              <a:ext uri="{FF2B5EF4-FFF2-40B4-BE49-F238E27FC236}">
                <a16:creationId xmlns:a16="http://schemas.microsoft.com/office/drawing/2014/main" id="{639431A9-17B1-4015-A1CB-07DF6B4C9572}"/>
              </a:ext>
            </a:extLst>
          </p:cNvPr>
          <p:cNvSpPr>
            <a:spLocks noGrp="1"/>
          </p:cNvSpPr>
          <p:nvPr>
            <p:ph sz="quarter" idx="13"/>
          </p:nvPr>
        </p:nvSpPr>
        <p:spPr>
          <a:xfrm>
            <a:off x="685565" y="1731146"/>
            <a:ext cx="7772870" cy="4202097"/>
          </a:xfrm>
        </p:spPr>
        <p:txBody>
          <a:bodyPr>
            <a:normAutofit lnSpcReduction="10000"/>
          </a:bodyPr>
          <a:lstStyle/>
          <a:p>
            <a:r>
              <a:rPr lang="zh-TW" altLang="en-US" sz="3200" dirty="0"/>
              <a:t>長江中下游湖泊眾多，雖然當中形成的原因各不相同，但都是與長江發育演變過程有關的河迹湖</a:t>
            </a:r>
            <a:r>
              <a:rPr lang="zh-TW" altLang="en-US" sz="3200" b="1" dirty="0"/>
              <a:t>。</a:t>
            </a:r>
            <a:endParaRPr lang="en-HK" altLang="zh-TW" sz="3200" dirty="0"/>
          </a:p>
          <a:p>
            <a:r>
              <a:rPr lang="zh-TW" altLang="en-US" sz="3200" b="1" dirty="0"/>
              <a:t>蘇州太湖</a:t>
            </a:r>
            <a:r>
              <a:rPr lang="zh-TW" altLang="en-US" sz="3200" dirty="0"/>
              <a:t>位於</a:t>
            </a:r>
            <a:r>
              <a:rPr lang="zh-TW" altLang="en-US" sz="3200" b="1" dirty="0"/>
              <a:t>長江三角洲平原</a:t>
            </a:r>
            <a:r>
              <a:rPr lang="zh-TW" altLang="en-US" sz="3200" dirty="0"/>
              <a:t>上。長江三角洲上湖泊眾多，南部有太湖湖群，包括太湖、淀山湖、陽澄湖等；而北部則有洪澤湖群</a:t>
            </a:r>
            <a:r>
              <a:rPr lang="zh-TW" altLang="en-US" sz="3200" b="1" dirty="0"/>
              <a:t>。</a:t>
            </a:r>
            <a:endParaRPr lang="en-HK" sz="3200" dirty="0"/>
          </a:p>
        </p:txBody>
      </p:sp>
    </p:spTree>
    <p:extLst>
      <p:ext uri="{BB962C8B-B14F-4D97-AF65-F5344CB8AC3E}">
        <p14:creationId xmlns:p14="http://schemas.microsoft.com/office/powerpoint/2010/main" val="275112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61DD06-AB17-4E8B-B828-D863D16E2A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 surrounded by trees&#10;&#10;Description automatically generated">
            <a:extLst>
              <a:ext uri="{FF2B5EF4-FFF2-40B4-BE49-F238E27FC236}">
                <a16:creationId xmlns:a16="http://schemas.microsoft.com/office/drawing/2014/main" id="{2E3ACAD9-D3CD-4704-AF0A-A88EE6BF3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42" y="3007150"/>
            <a:ext cx="4846981" cy="3635235"/>
          </a:xfrm>
          <a:prstGeom prst="rect">
            <a:avLst/>
          </a:prstGeom>
        </p:spPr>
      </p:pic>
      <p:pic>
        <p:nvPicPr>
          <p:cNvPr id="12" name="Picture 11">
            <a:extLst>
              <a:ext uri="{FF2B5EF4-FFF2-40B4-BE49-F238E27FC236}">
                <a16:creationId xmlns:a16="http://schemas.microsoft.com/office/drawing/2014/main" id="{DB0468DF-40A1-4DCC-AABA-E800DB7102B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A body of water surrounded by trees&#10;&#10;Description automatically generated">
            <a:extLst>
              <a:ext uri="{FF2B5EF4-FFF2-40B4-BE49-F238E27FC236}">
                <a16:creationId xmlns:a16="http://schemas.microsoft.com/office/drawing/2014/main" id="{AE5AEB8F-A4A0-46D1-A166-C1A202C19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906" y="215615"/>
            <a:ext cx="4696152" cy="352211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68A99456-FBD5-48B9-82DE-5F0858887529}"/>
              </a:ext>
            </a:extLst>
          </p:cNvPr>
          <p:cNvSpPr/>
          <p:nvPr/>
        </p:nvSpPr>
        <p:spPr>
          <a:xfrm>
            <a:off x="5618375" y="4534293"/>
            <a:ext cx="3139126" cy="1989055"/>
          </a:xfrm>
          <a:prstGeom prst="wedgeRoundRectCallout">
            <a:avLst>
              <a:gd name="adj1" fmla="val -54770"/>
              <a:gd name="adj2" fmla="val -74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5  </a:t>
            </a:r>
            <a:r>
              <a:rPr lang="zh-TW" altLang="en-US" sz="3200" dirty="0"/>
              <a:t>蘇州太湖濕地</a:t>
            </a:r>
            <a:endParaRPr lang="en-HK" sz="3200" dirty="0"/>
          </a:p>
        </p:txBody>
      </p:sp>
    </p:spTree>
    <p:extLst>
      <p:ext uri="{BB962C8B-B14F-4D97-AF65-F5344CB8AC3E}">
        <p14:creationId xmlns:p14="http://schemas.microsoft.com/office/powerpoint/2010/main" val="37418251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90947-8C81-40EE-B9CD-D426358A96BC}"/>
              </a:ext>
            </a:extLst>
          </p:cNvPr>
          <p:cNvSpPr>
            <a:spLocks noGrp="1"/>
          </p:cNvSpPr>
          <p:nvPr>
            <p:ph sz="quarter" idx="13"/>
          </p:nvPr>
        </p:nvSpPr>
        <p:spPr>
          <a:xfrm>
            <a:off x="685330" y="532660"/>
            <a:ext cx="7772870" cy="6232124"/>
          </a:xfrm>
        </p:spPr>
        <p:txBody>
          <a:bodyPr>
            <a:normAutofit lnSpcReduction="10000"/>
          </a:bodyPr>
          <a:lstStyle/>
          <a:p>
            <a:r>
              <a:rPr lang="zh-TW" altLang="en-US" sz="3200" dirty="0"/>
              <a:t>太湖的形成，與長江的發育過程關係密不可分，它原是在長江河口形成的</a:t>
            </a:r>
            <a:r>
              <a:rPr lang="zh-TW" altLang="en-US" sz="3200" b="1" dirty="0"/>
              <a:t>濱海潟湖 </a:t>
            </a:r>
            <a:r>
              <a:rPr lang="en-US" altLang="zh-TW" sz="3200" dirty="0"/>
              <a:t>(</a:t>
            </a:r>
            <a:r>
              <a:rPr lang="zh-TW" altLang="en-US" sz="3200" dirty="0"/>
              <a:t>圖</a:t>
            </a:r>
            <a:r>
              <a:rPr lang="en-US" altLang="zh-TW" sz="3200" dirty="0"/>
              <a:t>6)</a:t>
            </a:r>
            <a:r>
              <a:rPr lang="zh-TW" altLang="en-US" sz="3200" dirty="0"/>
              <a:t>，其形成過程如下：</a:t>
            </a:r>
            <a:endParaRPr lang="en-HK" altLang="zh-TW" sz="3200" dirty="0"/>
          </a:p>
          <a:p>
            <a:pPr marL="0" indent="0">
              <a:buNone/>
            </a:pPr>
            <a:r>
              <a:rPr lang="en-US" altLang="zh-TW" sz="3200" dirty="0"/>
              <a:t>1) </a:t>
            </a:r>
            <a:r>
              <a:rPr lang="zh-TW" altLang="en-US" sz="3200" dirty="0"/>
              <a:t>長江等河流帶著大量泥沙注入東海</a:t>
            </a:r>
            <a:r>
              <a:rPr lang="zh-TW" altLang="en-US" sz="3200" b="1" dirty="0"/>
              <a:t>。</a:t>
            </a:r>
            <a:endParaRPr lang="zh-TW" altLang="en-US" sz="3200" dirty="0"/>
          </a:p>
          <a:p>
            <a:pPr marL="0" indent="0">
              <a:buNone/>
            </a:pPr>
            <a:r>
              <a:rPr lang="en-US" altLang="zh-TW" sz="3200" dirty="0"/>
              <a:t>2) </a:t>
            </a:r>
            <a:r>
              <a:rPr lang="zh-TW" altLang="en-US" sz="3200" dirty="0"/>
              <a:t>入海後因水流擴散，流速減慢，加上潮汐等因素，大量泥沙沉積在長江囗</a:t>
            </a:r>
            <a:r>
              <a:rPr lang="zh-TW" altLang="en-US" sz="3200" b="1" dirty="0"/>
              <a:t>。</a:t>
            </a:r>
            <a:endParaRPr lang="zh-TW" altLang="en-US" sz="3200" dirty="0"/>
          </a:p>
          <a:p>
            <a:pPr marL="0" indent="0">
              <a:buNone/>
            </a:pPr>
            <a:r>
              <a:rPr lang="en-US" altLang="zh-TW" sz="3200" dirty="0"/>
              <a:t>3) </a:t>
            </a:r>
            <a:r>
              <a:rPr lang="zh-TW" altLang="en-US" sz="3200" dirty="0"/>
              <a:t>長江河口及附近的錢塘江河口分別形成兩組「八」字形的沙咀</a:t>
            </a:r>
            <a:r>
              <a:rPr lang="zh-TW" altLang="en-US" sz="3200" b="1" dirty="0"/>
              <a:t>。</a:t>
            </a:r>
            <a:endParaRPr lang="en-HK" altLang="zh-TW" sz="3200" dirty="0"/>
          </a:p>
          <a:p>
            <a:pPr marL="0" indent="0">
              <a:buNone/>
            </a:pPr>
            <a:r>
              <a:rPr lang="en-US" altLang="zh-TW" sz="3200" dirty="0"/>
              <a:t>4) </a:t>
            </a:r>
            <a:r>
              <a:rPr lang="zh-TW" altLang="en-US" sz="3200" dirty="0"/>
              <a:t>若干時日過後，兩條河的沙咀相連，把原來的海濱與海洋相隔開</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4587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767567" y="-17663"/>
            <a:ext cx="3494367" cy="6875664"/>
          </a:xfrm>
          <a:prstGeom prst="rect">
            <a:avLst/>
          </a:prstGeom>
        </p:spPr>
      </p:pic>
      <p:sp>
        <p:nvSpPr>
          <p:cNvPr id="3" name="矩形圖說文字 2"/>
          <p:cNvSpPr/>
          <p:nvPr/>
        </p:nvSpPr>
        <p:spPr>
          <a:xfrm>
            <a:off x="2234072" y="2133212"/>
            <a:ext cx="1157631" cy="467695"/>
          </a:xfrm>
          <a:prstGeom prst="wedgeRectCallout">
            <a:avLst>
              <a:gd name="adj1" fmla="val 122349"/>
              <a:gd name="adj2" fmla="val -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長江</a:t>
            </a:r>
            <a:endParaRPr lang="zh-HK" altLang="en-US" sz="2000" b="1" dirty="0"/>
          </a:p>
        </p:txBody>
      </p:sp>
      <p:sp>
        <p:nvSpPr>
          <p:cNvPr id="4" name="矩形圖說文字 3"/>
          <p:cNvSpPr/>
          <p:nvPr/>
        </p:nvSpPr>
        <p:spPr>
          <a:xfrm>
            <a:off x="2264140" y="4223721"/>
            <a:ext cx="1157631" cy="467695"/>
          </a:xfrm>
          <a:prstGeom prst="wedgeRectCallout">
            <a:avLst>
              <a:gd name="adj1" fmla="val 122349"/>
              <a:gd name="adj2" fmla="val -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錢塘江</a:t>
            </a:r>
            <a:endParaRPr lang="zh-HK" altLang="en-US" sz="2000" b="1" dirty="0"/>
          </a:p>
        </p:txBody>
      </p:sp>
      <p:cxnSp>
        <p:nvCxnSpPr>
          <p:cNvPr id="6" name="直線單箭頭接點 5"/>
          <p:cNvCxnSpPr/>
          <p:nvPr/>
        </p:nvCxnSpPr>
        <p:spPr>
          <a:xfrm>
            <a:off x="4306598" y="2367060"/>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7" name="直線單箭頭接點 6"/>
          <p:cNvCxnSpPr/>
          <p:nvPr/>
        </p:nvCxnSpPr>
        <p:spPr>
          <a:xfrm>
            <a:off x="4319584" y="4432136"/>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2" name="弧形箭號 (上彎) 21"/>
          <p:cNvSpPr/>
          <p:nvPr/>
        </p:nvSpPr>
        <p:spPr>
          <a:xfrm rot="18498405">
            <a:off x="5128177" y="1716026"/>
            <a:ext cx="1068666" cy="28612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3" name="弧形箭號 (上彎) 22"/>
          <p:cNvSpPr/>
          <p:nvPr/>
        </p:nvSpPr>
        <p:spPr>
          <a:xfrm rot="18771989">
            <a:off x="5294800" y="3913724"/>
            <a:ext cx="1068666" cy="2343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4" name="弧形箭號 (下彎) 23"/>
          <p:cNvSpPr/>
          <p:nvPr/>
        </p:nvSpPr>
        <p:spPr>
          <a:xfrm rot="1915092">
            <a:off x="5222943" y="2525528"/>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5" name="弧形箭號 (下彎) 24"/>
          <p:cNvSpPr/>
          <p:nvPr/>
        </p:nvSpPr>
        <p:spPr>
          <a:xfrm rot="1915092">
            <a:off x="5273516" y="4625523"/>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6" name="圓角矩形圖說文字 25"/>
          <p:cNvSpPr/>
          <p:nvPr/>
        </p:nvSpPr>
        <p:spPr>
          <a:xfrm>
            <a:off x="6359695" y="2962597"/>
            <a:ext cx="1099042" cy="676977"/>
          </a:xfrm>
          <a:prstGeom prst="wedgeRoundRectCallout">
            <a:avLst>
              <a:gd name="adj1" fmla="val -134775"/>
              <a:gd name="adj2" fmla="val 13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太湖</a:t>
            </a:r>
            <a:endParaRPr lang="zh-HK" altLang="en-US" sz="2000" b="1" dirty="0"/>
          </a:p>
        </p:txBody>
      </p:sp>
      <p:sp>
        <p:nvSpPr>
          <p:cNvPr id="27" name="雲朵形圖說文字 26"/>
          <p:cNvSpPr/>
          <p:nvPr/>
        </p:nvSpPr>
        <p:spPr>
          <a:xfrm>
            <a:off x="5829133" y="409454"/>
            <a:ext cx="1201480" cy="567915"/>
          </a:xfrm>
          <a:prstGeom prst="cloudCallout">
            <a:avLst>
              <a:gd name="adj1" fmla="val -5149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沙咀</a:t>
            </a:r>
            <a:endParaRPr lang="zh-HK" altLang="en-US" sz="2000" dirty="0"/>
          </a:p>
        </p:txBody>
      </p:sp>
      <p:sp>
        <p:nvSpPr>
          <p:cNvPr id="28" name="雲朵形圖說文字 27"/>
          <p:cNvSpPr/>
          <p:nvPr/>
        </p:nvSpPr>
        <p:spPr>
          <a:xfrm>
            <a:off x="5505249" y="5637576"/>
            <a:ext cx="1201480" cy="567915"/>
          </a:xfrm>
          <a:prstGeom prst="cloudCallout">
            <a:avLst>
              <a:gd name="adj1" fmla="val -38351"/>
              <a:gd name="adj2" fmla="val -153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沙咀</a:t>
            </a:r>
            <a:endParaRPr lang="zh-HK" altLang="en-US" sz="2000" dirty="0"/>
          </a:p>
        </p:txBody>
      </p:sp>
      <p:sp>
        <p:nvSpPr>
          <p:cNvPr id="8" name="Speech Bubble: Rectangle with Corners Rounded 7">
            <a:extLst>
              <a:ext uri="{FF2B5EF4-FFF2-40B4-BE49-F238E27FC236}">
                <a16:creationId xmlns:a16="http://schemas.microsoft.com/office/drawing/2014/main" id="{CF6ACA8D-5F5D-4A2A-9EEA-355924B3A593}"/>
              </a:ext>
            </a:extLst>
          </p:cNvPr>
          <p:cNvSpPr/>
          <p:nvPr/>
        </p:nvSpPr>
        <p:spPr>
          <a:xfrm>
            <a:off x="319596" y="204186"/>
            <a:ext cx="3072107" cy="1597981"/>
          </a:xfrm>
          <a:prstGeom prst="wedgeRoundRectCallout">
            <a:avLst>
              <a:gd name="adj1" fmla="val 62103"/>
              <a:gd name="adj2" fmla="val -15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6  </a:t>
            </a:r>
            <a:r>
              <a:rPr lang="zh-TW" altLang="en-US" sz="3200" dirty="0"/>
              <a:t>太湖形成簡圖</a:t>
            </a:r>
            <a:endParaRPr lang="en-HK" sz="3200" dirty="0"/>
          </a:p>
        </p:txBody>
      </p:sp>
    </p:spTree>
    <p:extLst>
      <p:ext uri="{BB962C8B-B14F-4D97-AF65-F5344CB8AC3E}">
        <p14:creationId xmlns:p14="http://schemas.microsoft.com/office/powerpoint/2010/main" val="105785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90947-8C81-40EE-B9CD-D426358A96BC}"/>
              </a:ext>
            </a:extLst>
          </p:cNvPr>
          <p:cNvSpPr>
            <a:spLocks noGrp="1"/>
          </p:cNvSpPr>
          <p:nvPr>
            <p:ph sz="quarter" idx="13"/>
          </p:nvPr>
        </p:nvSpPr>
        <p:spPr>
          <a:xfrm>
            <a:off x="685330" y="532660"/>
            <a:ext cx="7772870" cy="6232124"/>
          </a:xfrm>
        </p:spPr>
        <p:txBody>
          <a:bodyPr>
            <a:normAutofit lnSpcReduction="10000"/>
          </a:bodyPr>
          <a:lstStyle/>
          <a:p>
            <a:pPr marL="0" indent="0">
              <a:buNone/>
            </a:pPr>
            <a:r>
              <a:rPr lang="en-US" altLang="zh-TW" sz="3200" dirty="0"/>
              <a:t>5) </a:t>
            </a:r>
            <a:r>
              <a:rPr lang="zh-TW" altLang="en-US" sz="3200" dirty="0"/>
              <a:t>而形成的潟湖便是太湖</a:t>
            </a:r>
            <a:r>
              <a:rPr lang="zh-TW" altLang="en-US" sz="3200" b="1" dirty="0"/>
              <a:t>。</a:t>
            </a:r>
            <a:endParaRPr lang="zh-TW" altLang="en-US" sz="3200" dirty="0"/>
          </a:p>
          <a:p>
            <a:pPr marL="0" indent="0">
              <a:buNone/>
            </a:pPr>
            <a:r>
              <a:rPr lang="en-US" altLang="zh-TW" sz="3200" dirty="0"/>
              <a:t>6) </a:t>
            </a:r>
            <a:r>
              <a:rPr lang="zh-TW" altLang="en-US" sz="3200" dirty="0"/>
              <a:t>隨著三角洲向外延伸，太湖與海的距離便越來越遠</a:t>
            </a:r>
            <a:r>
              <a:rPr lang="zh-TW" altLang="en-US" sz="3200" b="1" dirty="0"/>
              <a:t>。</a:t>
            </a:r>
            <a:endParaRPr lang="zh-TW" altLang="en-US" sz="3200" dirty="0"/>
          </a:p>
          <a:p>
            <a:pPr marL="0" indent="0">
              <a:buNone/>
            </a:pPr>
            <a:r>
              <a:rPr lang="en-US" altLang="zh-TW" sz="3200" dirty="0"/>
              <a:t>7) </a:t>
            </a:r>
            <a:r>
              <a:rPr lang="zh-TW" altLang="en-US" sz="3200" dirty="0"/>
              <a:t>潟湖中的水原是咸的海水，但與海洋相隔後，潟湖周圍的河流河水不斷滙入湖中，使之變為淡水</a:t>
            </a:r>
            <a:r>
              <a:rPr lang="zh-TW" altLang="en-US" sz="3200" b="1" dirty="0"/>
              <a:t>。</a:t>
            </a:r>
            <a:endParaRPr lang="zh-TW" altLang="en-US" sz="3200" dirty="0"/>
          </a:p>
          <a:p>
            <a:pPr marL="0" indent="0">
              <a:buNone/>
            </a:pPr>
            <a:r>
              <a:rPr lang="en-US" altLang="zh-TW" sz="3200" dirty="0"/>
              <a:t>8) </a:t>
            </a:r>
            <a:r>
              <a:rPr lang="zh-TW" altLang="en-US" sz="3200" dirty="0"/>
              <a:t>古太湖的面積很大，但因著河流帶來的泥沙不斷淤積，令湖面不斷縮小，使古太湖被分割成現在的太湖、淀山湖及陽澄湖等</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7078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8F27D-1C16-408E-8790-87B0D7645E85}"/>
              </a:ext>
            </a:extLst>
          </p:cNvPr>
          <p:cNvSpPr>
            <a:spLocks noGrp="1"/>
          </p:cNvSpPr>
          <p:nvPr>
            <p:ph sz="quarter" idx="13"/>
          </p:nvPr>
        </p:nvSpPr>
        <p:spPr>
          <a:xfrm>
            <a:off x="933904" y="772358"/>
            <a:ext cx="7772870" cy="5584054"/>
          </a:xfrm>
        </p:spPr>
        <p:txBody>
          <a:bodyPr>
            <a:normAutofit lnSpcReduction="10000"/>
          </a:bodyPr>
          <a:lstStyle/>
          <a:p>
            <a:pPr marL="0" indent="0">
              <a:buNone/>
            </a:pPr>
            <a:r>
              <a:rPr lang="en-US" altLang="zh-TW" sz="3200" dirty="0"/>
              <a:t>9) </a:t>
            </a:r>
            <a:r>
              <a:rPr lang="zh-TW" altLang="en-US" sz="3200" dirty="0"/>
              <a:t>現今的太湖把水通過黃埔江泄入長江，整個太湖水系能減少洪水對上海的威脅，作用重大</a:t>
            </a:r>
            <a:r>
              <a:rPr lang="zh-TW" altLang="en-US" sz="3200" b="1" dirty="0"/>
              <a:t>。</a:t>
            </a:r>
            <a:endParaRPr lang="en-HK" altLang="zh-TW" sz="3200" dirty="0"/>
          </a:p>
          <a:p>
            <a:pPr marL="0" indent="0">
              <a:buNone/>
            </a:pPr>
            <a:r>
              <a:rPr lang="en-US" altLang="zh-TW" sz="3200" b="1" dirty="0">
                <a:solidFill>
                  <a:srgbClr val="0070C0"/>
                </a:solidFill>
              </a:rPr>
              <a:t>2. </a:t>
            </a:r>
            <a:r>
              <a:rPr lang="zh-TW" altLang="en-US" sz="3200" b="1" dirty="0">
                <a:solidFill>
                  <a:srgbClr val="0070C0"/>
                </a:solidFill>
              </a:rPr>
              <a:t>長江三角洲的形成：</a:t>
            </a:r>
            <a:endParaRPr lang="en-HK" altLang="zh-TW" sz="3200" b="1" dirty="0">
              <a:solidFill>
                <a:srgbClr val="0070C0"/>
              </a:solidFill>
            </a:endParaRPr>
          </a:p>
          <a:p>
            <a:pPr marL="0" indent="0">
              <a:buNone/>
            </a:pPr>
            <a:r>
              <a:rPr lang="zh-TW" altLang="en-US" sz="3200" dirty="0"/>
              <a:t>長江的含沙量雖比黃河少，但平均每年輸入海的泥沙也近五憶噸，堆積於長江口，填海造陸，形成長江三角洲，面積約為三萬平方公里，高程一般為</a:t>
            </a:r>
            <a:r>
              <a:rPr lang="en-US" altLang="zh-TW" sz="3200" dirty="0"/>
              <a:t>4-8</a:t>
            </a:r>
            <a:r>
              <a:rPr lang="zh-TW" altLang="en-US" sz="3200" dirty="0"/>
              <a:t>米，河道縱橫，湖泊棋布，土地肥沃</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343266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FC650-5E38-4961-8FF2-CC5F28D1E807}"/>
              </a:ext>
            </a:extLst>
          </p:cNvPr>
          <p:cNvSpPr>
            <a:spLocks noGrp="1"/>
          </p:cNvSpPr>
          <p:nvPr>
            <p:ph sz="quarter" idx="13"/>
          </p:nvPr>
        </p:nvSpPr>
        <p:spPr>
          <a:xfrm>
            <a:off x="685330" y="584462"/>
            <a:ext cx="7970398" cy="6127056"/>
          </a:xfrm>
        </p:spPr>
        <p:txBody>
          <a:bodyPr>
            <a:normAutofit fontScale="92500"/>
          </a:bodyPr>
          <a:lstStyle/>
          <a:p>
            <a:pPr marL="0" indent="0">
              <a:buNone/>
            </a:pPr>
            <a:r>
              <a:rPr lang="zh-TW" altLang="en-US" sz="3200" dirty="0"/>
              <a:t>現在的長江三角洲，是在過去約</a:t>
            </a:r>
            <a:r>
              <a:rPr lang="en-US" altLang="zh-TW" sz="3200" dirty="0"/>
              <a:t>6,000</a:t>
            </a:r>
            <a:r>
              <a:rPr lang="zh-TW" altLang="en-US" sz="3200" dirty="0"/>
              <a:t>年以來，由古三角洲的基礎上形成而來的：</a:t>
            </a:r>
          </a:p>
          <a:p>
            <a:pPr marL="0" indent="0">
              <a:buNone/>
            </a:pPr>
            <a:r>
              <a:rPr lang="en-US" altLang="zh-TW" sz="3200" dirty="0"/>
              <a:t>1) </a:t>
            </a:r>
            <a:r>
              <a:rPr lang="zh-TW" altLang="en-US" sz="3200" dirty="0"/>
              <a:t>大約在</a:t>
            </a:r>
            <a:r>
              <a:rPr lang="en-US" altLang="zh-TW" sz="3200" dirty="0"/>
              <a:t>6,000</a:t>
            </a:r>
            <a:r>
              <a:rPr lang="zh-TW" altLang="en-US" sz="3200" dirty="0"/>
              <a:t>年以前，長江在鎮江及揚州一帶入海， 由於潮汐的影響，長江帶來的大部分泥沙被沉積下來，形成八字形沙堤，南岸的沙堤大致從江陰附近向東南往杭州灣延伸開去，並與錢塘江的沙堤相連，形成古太湖</a:t>
            </a:r>
            <a:r>
              <a:rPr lang="zh-TW" altLang="en-US" sz="3200" b="1" dirty="0"/>
              <a:t>。</a:t>
            </a:r>
            <a:endParaRPr lang="zh-TW" altLang="en-US" sz="3200" dirty="0"/>
          </a:p>
          <a:p>
            <a:pPr marL="0" indent="0">
              <a:buNone/>
            </a:pPr>
            <a:r>
              <a:rPr lang="en-US" altLang="zh-TW" sz="3200" dirty="0"/>
              <a:t>2) </a:t>
            </a:r>
            <a:r>
              <a:rPr lang="zh-TW" altLang="en-US" sz="3200" dirty="0"/>
              <a:t>由於原沙堤比太湖高，長江口南岸的三角洲地區至目前仍然維持以太湖為中心的碟形窪地，故太湖平原亦被視為長江三角洲的主體</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3025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8F535-4404-41A3-BB9E-CEB6602729DE}"/>
              </a:ext>
            </a:extLst>
          </p:cNvPr>
          <p:cNvSpPr>
            <a:spLocks noGrp="1"/>
          </p:cNvSpPr>
          <p:nvPr>
            <p:ph sz="quarter" idx="13"/>
          </p:nvPr>
        </p:nvSpPr>
        <p:spPr>
          <a:xfrm>
            <a:off x="685330" y="1020931"/>
            <a:ext cx="7772870" cy="4770269"/>
          </a:xfrm>
        </p:spPr>
        <p:txBody>
          <a:bodyPr>
            <a:normAutofit fontScale="92500"/>
          </a:bodyPr>
          <a:lstStyle/>
          <a:p>
            <a:pPr marL="0" indent="0">
              <a:buNone/>
            </a:pPr>
            <a:r>
              <a:rPr lang="en-US" altLang="zh-TW" sz="3200" dirty="0"/>
              <a:t>3) </a:t>
            </a:r>
            <a:r>
              <a:rPr lang="zh-TW" altLang="en-US" sz="3200" dirty="0"/>
              <a:t>同樣地，長江口北岸的另一沙堤亦在揚州附近向東延伸出去，達到南通附近，加上該沙堤以北是由古淮河及黃河輸出的泥沙冲積而成的里下河平原，形成了里下河碟形窪地</a:t>
            </a:r>
            <a:r>
              <a:rPr lang="zh-TW" altLang="en-US" sz="3200" b="1" dirty="0"/>
              <a:t>。</a:t>
            </a:r>
            <a:endParaRPr lang="zh-TW" altLang="en-US" sz="3200" dirty="0"/>
          </a:p>
          <a:p>
            <a:pPr marL="0" indent="0">
              <a:buNone/>
            </a:pPr>
            <a:r>
              <a:rPr lang="en-US" altLang="zh-TW" sz="3200" dirty="0"/>
              <a:t>4) </a:t>
            </a:r>
            <a:r>
              <a:rPr lang="zh-TW" altLang="en-US" sz="3200" dirty="0"/>
              <a:t>於是，長江口南、北岸兩個碟形窪地便構成了長江三角洲的主體</a:t>
            </a:r>
            <a:r>
              <a:rPr lang="zh-TW" altLang="en-US" sz="3200" b="1" dirty="0"/>
              <a:t>。</a:t>
            </a:r>
            <a:endParaRPr lang="zh-TW" altLang="en-US" sz="3200" dirty="0"/>
          </a:p>
          <a:p>
            <a:pPr marL="0" indent="0">
              <a:buNone/>
            </a:pPr>
            <a:r>
              <a:rPr lang="en-US" altLang="zh-TW" sz="3200" dirty="0"/>
              <a:t>5) </a:t>
            </a:r>
            <a:r>
              <a:rPr lang="zh-TW" altLang="en-US" sz="3200" dirty="0"/>
              <a:t>與此同時，長江的泥沙繼續在沿海一帶不斷堆積，形成新</a:t>
            </a:r>
            <a:r>
              <a:rPr lang="zh-TW" altLang="en-US" sz="3200" b="1" dirty="0"/>
              <a:t>三角洲。</a:t>
            </a:r>
          </a:p>
          <a:p>
            <a:pPr marL="0" indent="0">
              <a:buNone/>
            </a:pPr>
            <a:endParaRPr lang="en-HK" sz="3200" dirty="0"/>
          </a:p>
        </p:txBody>
      </p:sp>
    </p:spTree>
    <p:extLst>
      <p:ext uri="{BB962C8B-B14F-4D97-AF65-F5344CB8AC3E}">
        <p14:creationId xmlns:p14="http://schemas.microsoft.com/office/powerpoint/2010/main" val="2808772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F6752-386E-4AFB-9E14-7C11074862DD}"/>
              </a:ext>
            </a:extLst>
          </p:cNvPr>
          <p:cNvSpPr>
            <a:spLocks noGrp="1"/>
          </p:cNvSpPr>
          <p:nvPr>
            <p:ph sz="quarter" idx="13"/>
          </p:nvPr>
        </p:nvSpPr>
        <p:spPr>
          <a:xfrm>
            <a:off x="685330" y="878889"/>
            <a:ext cx="7772870" cy="5495278"/>
          </a:xfrm>
        </p:spPr>
        <p:txBody>
          <a:bodyPr>
            <a:normAutofit/>
          </a:bodyPr>
          <a:lstStyle/>
          <a:p>
            <a:pPr marL="0" indent="0">
              <a:buNone/>
            </a:pPr>
            <a:r>
              <a:rPr lang="en-US" altLang="zh-TW" sz="3200" dirty="0"/>
              <a:t>6) </a:t>
            </a:r>
            <a:r>
              <a:rPr lang="zh-TW" altLang="en-US" sz="3200" dirty="0"/>
              <a:t>隨著長江流域的植被被人類破壞，令長江的輸沙量大增，加上人類在長江口修建海堤，令泥沙堆積於海堤之外，加速了長江三角洲的擴展。過去</a:t>
            </a:r>
            <a:r>
              <a:rPr lang="en-US" altLang="zh-TW" sz="3200" dirty="0"/>
              <a:t>2,000</a:t>
            </a:r>
            <a:r>
              <a:rPr lang="zh-TW" altLang="en-US" sz="3200" dirty="0"/>
              <a:t>多年以來，長江三角洲的南北沙堤向外擴展了約</a:t>
            </a:r>
            <a:r>
              <a:rPr lang="en-US" altLang="zh-TW" sz="3200" dirty="0"/>
              <a:t>7,500</a:t>
            </a:r>
            <a:r>
              <a:rPr lang="zh-TW" altLang="en-US" sz="3200" dirty="0"/>
              <a:t>平方公里</a:t>
            </a:r>
            <a:r>
              <a:rPr lang="zh-TW" altLang="en-US" sz="3200" b="1" dirty="0"/>
              <a:t>。</a:t>
            </a:r>
            <a:endParaRPr lang="en-HK" altLang="zh-TW" sz="3200" dirty="0"/>
          </a:p>
          <a:p>
            <a:r>
              <a:rPr lang="zh-TW" altLang="en-US" sz="3200" dirty="0"/>
              <a:t>由於上海是長江三角洲沖積平原的一部分，故此，上海的一般地勢低平，平均只有海拔</a:t>
            </a:r>
            <a:r>
              <a:rPr lang="en-US" altLang="zh-TW" sz="3200" dirty="0"/>
              <a:t>4</a:t>
            </a:r>
            <a:r>
              <a:rPr lang="zh-TW" altLang="en-US" sz="3200" dirty="0"/>
              <a:t>米高。</a:t>
            </a:r>
            <a:endParaRPr lang="en-HK" sz="3200" dirty="0"/>
          </a:p>
        </p:txBody>
      </p:sp>
    </p:spTree>
    <p:extLst>
      <p:ext uri="{BB962C8B-B14F-4D97-AF65-F5344CB8AC3E}">
        <p14:creationId xmlns:p14="http://schemas.microsoft.com/office/powerpoint/2010/main" val="381614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9" name="Content Placeholder 8">
            <a:extLst>
              <a:ext uri="{FF2B5EF4-FFF2-40B4-BE49-F238E27FC236}">
                <a16:creationId xmlns:a16="http://schemas.microsoft.com/office/drawing/2014/main" id="{CE14BCAD-F657-4FCE-BFBD-56136D7A932B}"/>
              </a:ext>
            </a:extLst>
          </p:cNvPr>
          <p:cNvSpPr>
            <a:spLocks noGrp="1"/>
          </p:cNvSpPr>
          <p:nvPr>
            <p:ph idx="1"/>
          </p:nvPr>
        </p:nvSpPr>
        <p:spPr>
          <a:xfrm>
            <a:off x="2475991" y="1331650"/>
            <a:ext cx="6409677" cy="5243466"/>
          </a:xfrm>
        </p:spPr>
        <p:txBody>
          <a:bodyPr>
            <a:noAutofit/>
          </a:bodyPr>
          <a:lstStyle/>
          <a:p>
            <a:pPr marL="0" indent="0">
              <a:buNone/>
            </a:pPr>
            <a:r>
              <a:rPr lang="zh-TW" altLang="en-US" sz="3000" dirty="0">
                <a:solidFill>
                  <a:schemeClr val="tx1">
                    <a:lumMod val="95000"/>
                    <a:lumOff val="5000"/>
                  </a:schemeClr>
                </a:solidFill>
              </a:rPr>
              <a:t>教師在教授</a:t>
            </a:r>
            <a:r>
              <a:rPr lang="zh-TW" altLang="en-US" sz="3000" b="1" i="1" dirty="0">
                <a:solidFill>
                  <a:schemeClr val="tx1">
                    <a:lumMod val="95000"/>
                    <a:lumOff val="5000"/>
                  </a:schemeClr>
                </a:solidFill>
              </a:rPr>
              <a:t>地理課程及評估指引</a:t>
            </a:r>
            <a:r>
              <a:rPr lang="en-US" altLang="zh-TW" sz="3000" b="1" i="1" dirty="0">
                <a:solidFill>
                  <a:schemeClr val="tx1">
                    <a:lumMod val="95000"/>
                    <a:lumOff val="5000"/>
                  </a:schemeClr>
                </a:solidFill>
              </a:rPr>
              <a:t>(</a:t>
            </a:r>
            <a:r>
              <a:rPr lang="zh-TW" altLang="en-US" sz="3000" b="1" i="1" dirty="0">
                <a:solidFill>
                  <a:schemeClr val="tx1">
                    <a:lumMod val="95000"/>
                    <a:lumOff val="5000"/>
                  </a:schemeClr>
                </a:solidFill>
              </a:rPr>
              <a:t>中四至中六</a:t>
            </a:r>
            <a:r>
              <a:rPr lang="en-US" altLang="zh-TW" sz="3000" b="1" i="1" dirty="0">
                <a:solidFill>
                  <a:schemeClr val="tx1">
                    <a:lumMod val="95000"/>
                    <a:lumOff val="5000"/>
                  </a:schemeClr>
                </a:solidFill>
              </a:rPr>
              <a:t>) (2017)</a:t>
            </a:r>
            <a:r>
              <a:rPr lang="zh-TW" altLang="en-US" sz="3000" dirty="0">
                <a:solidFill>
                  <a:schemeClr val="tx1">
                    <a:lumMod val="95000"/>
                    <a:lumOff val="5000"/>
                  </a:schemeClr>
                </a:solidFill>
              </a:rPr>
              <a:t>中的課題 </a:t>
            </a:r>
            <a:r>
              <a:rPr lang="en-US" altLang="zh-TW" sz="3000" dirty="0">
                <a:solidFill>
                  <a:schemeClr val="tx1">
                    <a:lumMod val="95000"/>
                    <a:lumOff val="5000"/>
                  </a:schemeClr>
                </a:solidFill>
              </a:rPr>
              <a:t>– “</a:t>
            </a:r>
            <a:r>
              <a:rPr lang="zh-TW" altLang="en-US" sz="3000" b="1" dirty="0">
                <a:solidFill>
                  <a:srgbClr val="00B050"/>
                </a:solidFill>
              </a:rPr>
              <a:t>管理河流和海岸環境：一個持續的挑戰</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時， 應同時以</a:t>
            </a:r>
            <a:r>
              <a:rPr lang="zh-TW" altLang="en-US" sz="3000" dirty="0">
                <a:solidFill>
                  <a:srgbClr val="00B050"/>
                </a:solidFill>
              </a:rPr>
              <a:t>本簡報及本系列的簡報</a:t>
            </a:r>
            <a:r>
              <a:rPr lang="en-US" altLang="zh-TW" sz="3000" dirty="0">
                <a:solidFill>
                  <a:srgbClr val="00B050"/>
                </a:solidFill>
              </a:rPr>
              <a:t>(4)</a:t>
            </a:r>
            <a:r>
              <a:rPr lang="zh-TW" altLang="en-US" sz="3000" dirty="0">
                <a:solidFill>
                  <a:srgbClr val="00B050"/>
                </a:solidFill>
              </a:rPr>
              <a:t> </a:t>
            </a:r>
            <a:r>
              <a:rPr lang="zh-TW" altLang="en-US" sz="3000" dirty="0">
                <a:solidFill>
                  <a:schemeClr val="tx1">
                    <a:lumMod val="95000"/>
                    <a:lumOff val="5000"/>
                  </a:schemeClr>
                </a:solidFill>
              </a:rPr>
              <a:t>作為一個個案研習來教授，以便讓同學</a:t>
            </a:r>
            <a:r>
              <a:rPr lang="zh-TW" altLang="en-US" sz="3000" dirty="0" smtClean="0">
                <a:solidFill>
                  <a:schemeClr val="tx1">
                    <a:lumMod val="95000"/>
                    <a:lumOff val="5000"/>
                  </a:schemeClr>
                </a:solidFill>
              </a:rPr>
              <a:t>對我國河流 </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特別是長江</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的概況及     </a:t>
            </a:r>
            <a:endParaRPr lang="en-HK" altLang="zh-TW" sz="3000" dirty="0">
              <a:solidFill>
                <a:schemeClr val="tx1">
                  <a:lumMod val="95000"/>
                  <a:lumOff val="5000"/>
                </a:schemeClr>
              </a:solidFill>
            </a:endParaRPr>
          </a:p>
          <a:p>
            <a:pPr marL="0" indent="0">
              <a:buNone/>
            </a:pPr>
            <a:r>
              <a:rPr lang="en-HK" altLang="zh-TW" sz="3000" dirty="0">
                <a:solidFill>
                  <a:schemeClr val="tx1">
                    <a:lumMod val="95000"/>
                    <a:lumOff val="5000"/>
                  </a:schemeClr>
                </a:solidFill>
              </a:rPr>
              <a:t>                               </a:t>
            </a:r>
            <a:r>
              <a:rPr lang="zh-TW" altLang="en-US" sz="3000" dirty="0">
                <a:solidFill>
                  <a:schemeClr val="tx1">
                    <a:lumMod val="95000"/>
                    <a:lumOff val="5000"/>
                  </a:schemeClr>
                </a:solidFill>
              </a:rPr>
              <a:t>相關的河流地貌</a:t>
            </a:r>
            <a:endParaRPr lang="en-HK" altLang="zh-TW" sz="3000" dirty="0">
              <a:solidFill>
                <a:schemeClr val="tx1">
                  <a:lumMod val="95000"/>
                  <a:lumOff val="5000"/>
                </a:schemeClr>
              </a:solidFill>
            </a:endParaRPr>
          </a:p>
          <a:p>
            <a:pPr marL="0" indent="0">
              <a:buNone/>
            </a:pPr>
            <a:r>
              <a:rPr lang="en-HK" altLang="zh-TW" sz="3000" b="1" dirty="0">
                <a:solidFill>
                  <a:schemeClr val="tx1">
                    <a:lumMod val="95000"/>
                    <a:lumOff val="5000"/>
                  </a:schemeClr>
                </a:solidFill>
              </a:rPr>
              <a:t>                                </a:t>
            </a:r>
            <a:r>
              <a:rPr lang="zh-TW" altLang="en-US" sz="3000" dirty="0">
                <a:solidFill>
                  <a:schemeClr val="tx1">
                    <a:lumMod val="95000"/>
                    <a:lumOff val="5000"/>
                  </a:schemeClr>
                </a:solidFill>
              </a:rPr>
              <a:t>有較深入的認識</a:t>
            </a:r>
            <a:r>
              <a:rPr lang="zh-TW" altLang="en-US" sz="3000" dirty="0"/>
              <a:t>。</a:t>
            </a:r>
            <a:endParaRPr lang="en-US" sz="3000" dirty="0"/>
          </a:p>
        </p:txBody>
      </p:sp>
      <p:sp>
        <p:nvSpPr>
          <p:cNvPr id="4" name="Title 1">
            <a:extLst>
              <a:ext uri="{FF2B5EF4-FFF2-40B4-BE49-F238E27FC236}">
                <a16:creationId xmlns:a16="http://schemas.microsoft.com/office/drawing/2014/main" id="{226F5A65-D4C8-4E9F-898B-6BC26E544BBF}"/>
              </a:ext>
            </a:extLst>
          </p:cNvPr>
          <p:cNvSpPr>
            <a:spLocks noGrp="1"/>
          </p:cNvSpPr>
          <p:nvPr>
            <p:ph type="title"/>
          </p:nvPr>
        </p:nvSpPr>
        <p:spPr>
          <a:xfrm>
            <a:off x="2006354" y="282884"/>
            <a:ext cx="6693240" cy="1035151"/>
          </a:xfrm>
        </p:spPr>
        <p:txBody>
          <a:bodyPr anchor="ctr">
            <a:noAutofit/>
          </a:bodyPr>
          <a:lstStyle/>
          <a:p>
            <a:r>
              <a:rPr lang="zh-TW" altLang="en-US" sz="3200" b="1" u="sng" dirty="0">
                <a:solidFill>
                  <a:srgbClr val="0070C0"/>
                </a:solidFill>
              </a:rPr>
              <a:t>教師指引 </a:t>
            </a:r>
            <a:r>
              <a:rPr lang="en-US" altLang="zh-TW" sz="3200" b="1" u="sng" dirty="0">
                <a:solidFill>
                  <a:srgbClr val="0070C0"/>
                </a:solidFill>
              </a:rPr>
              <a:t>– </a:t>
            </a:r>
            <a:r>
              <a:rPr lang="zh-TW" altLang="en-US" sz="3200" b="1" u="sng" dirty="0">
                <a:solidFill>
                  <a:srgbClr val="0070C0"/>
                </a:solidFill>
              </a:rPr>
              <a:t>中國河流的教授與</a:t>
            </a:r>
            <a:r>
              <a:rPr lang="en-HK" altLang="zh-TW" sz="3200" b="1" u="sng" dirty="0">
                <a:solidFill>
                  <a:srgbClr val="0070C0"/>
                </a:solidFill>
              </a:rPr>
              <a:t/>
            </a:r>
            <a:br>
              <a:rPr lang="en-HK" altLang="zh-TW" sz="3200" b="1" u="sng" dirty="0">
                <a:solidFill>
                  <a:srgbClr val="0070C0"/>
                </a:solidFill>
              </a:rPr>
            </a:br>
            <a:r>
              <a:rPr lang="zh-TW" altLang="en-US" sz="3200" b="1" u="sng" dirty="0">
                <a:solidFill>
                  <a:srgbClr val="0070C0"/>
                </a:solidFill>
              </a:rPr>
              <a:t>高中地理課程的連繫</a:t>
            </a:r>
            <a:r>
              <a:rPr lang="en-US" altLang="zh-TW" sz="3200" b="1" u="sng" dirty="0">
                <a:solidFill>
                  <a:srgbClr val="0070C0"/>
                </a:solidFill>
              </a:rPr>
              <a:t> </a:t>
            </a:r>
            <a:endParaRPr lang="en-HK" sz="3200" b="1" u="sng" dirty="0">
              <a:solidFill>
                <a:srgbClr val="0070C0"/>
              </a:solidFill>
            </a:endParaRPr>
          </a:p>
        </p:txBody>
      </p:sp>
    </p:spTree>
    <p:extLst>
      <p:ext uri="{BB962C8B-B14F-4D97-AF65-F5344CB8AC3E}">
        <p14:creationId xmlns:p14="http://schemas.microsoft.com/office/powerpoint/2010/main" val="100646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03C9B-7FE1-409F-8DD7-ABDC425C1CDC}"/>
              </a:ext>
            </a:extLst>
          </p:cNvPr>
          <p:cNvSpPr>
            <a:spLocks noGrp="1"/>
          </p:cNvSpPr>
          <p:nvPr>
            <p:ph sz="quarter" idx="13"/>
          </p:nvPr>
        </p:nvSpPr>
        <p:spPr>
          <a:xfrm>
            <a:off x="685330" y="834501"/>
            <a:ext cx="7772870" cy="4956699"/>
          </a:xfrm>
        </p:spPr>
        <p:txBody>
          <a:bodyPr>
            <a:normAutofit/>
          </a:bodyPr>
          <a:lstStyle/>
          <a:p>
            <a:r>
              <a:rPr lang="zh-TW" altLang="en-US" sz="3200" dirty="0"/>
              <a:t>上海因為是長江三角洲沖積平原的一部分，故區內河道交織，並有眾多湖泊。上海的河流與湖泊，其上游大多與太湖相通，下游則多匯入上海最大的河流黃埔江，再經長江口流入東海</a:t>
            </a:r>
            <a:r>
              <a:rPr lang="zh-TW" altLang="en-US" sz="3200" b="1" dirty="0"/>
              <a:t>。</a:t>
            </a:r>
            <a:endParaRPr lang="en-HK" sz="3200" dirty="0"/>
          </a:p>
        </p:txBody>
      </p:sp>
    </p:spTree>
    <p:extLst>
      <p:ext uri="{BB962C8B-B14F-4D97-AF65-F5344CB8AC3E}">
        <p14:creationId xmlns:p14="http://schemas.microsoft.com/office/powerpoint/2010/main" val="354988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9FA9-AC6E-4900-9569-5C73BC06169E}"/>
              </a:ext>
            </a:extLst>
          </p:cNvPr>
          <p:cNvSpPr>
            <a:spLocks noGrp="1"/>
          </p:cNvSpPr>
          <p:nvPr>
            <p:ph type="title"/>
          </p:nvPr>
        </p:nvSpPr>
        <p:spPr>
          <a:xfrm>
            <a:off x="836253" y="813827"/>
            <a:ext cx="7773338" cy="668744"/>
          </a:xfrm>
        </p:spPr>
        <p:txBody>
          <a:bodyPr/>
          <a:lstStyle/>
          <a:p>
            <a:pPr algn="l"/>
            <a:r>
              <a:rPr lang="en-US" altLang="zh-TW" b="1" dirty="0">
                <a:solidFill>
                  <a:srgbClr val="0070C0"/>
                </a:solidFill>
              </a:rPr>
              <a:t>3. </a:t>
            </a:r>
            <a:r>
              <a:rPr lang="zh-TW" altLang="en-US" b="1" dirty="0">
                <a:solidFill>
                  <a:srgbClr val="0070C0"/>
                </a:solidFill>
              </a:rPr>
              <a:t>祟明島的形成</a:t>
            </a:r>
            <a:endParaRPr lang="en-HK" b="1" dirty="0">
              <a:solidFill>
                <a:srgbClr val="0070C0"/>
              </a:solidFill>
            </a:endParaRPr>
          </a:p>
        </p:txBody>
      </p:sp>
      <p:sp>
        <p:nvSpPr>
          <p:cNvPr id="3" name="Content Placeholder 2">
            <a:extLst>
              <a:ext uri="{FF2B5EF4-FFF2-40B4-BE49-F238E27FC236}">
                <a16:creationId xmlns:a16="http://schemas.microsoft.com/office/drawing/2014/main" id="{DC1EBCD3-9829-4303-98B4-FA04C86F2A5C}"/>
              </a:ext>
            </a:extLst>
          </p:cNvPr>
          <p:cNvSpPr>
            <a:spLocks noGrp="1"/>
          </p:cNvSpPr>
          <p:nvPr>
            <p:ph sz="quarter" idx="13"/>
          </p:nvPr>
        </p:nvSpPr>
        <p:spPr>
          <a:xfrm>
            <a:off x="685330" y="1482571"/>
            <a:ext cx="7772870" cy="4308629"/>
          </a:xfrm>
        </p:spPr>
        <p:txBody>
          <a:bodyPr>
            <a:normAutofit/>
          </a:bodyPr>
          <a:lstStyle/>
          <a:p>
            <a:r>
              <a:rPr lang="zh-TW" altLang="en-US" sz="3200" dirty="0"/>
              <a:t>長江的河口處江面寬闊，加上海洋潮汐的影響，水流較緩慢，有利泥沙沉積，在長江口中心形成大大小小面積不同的沙洲，而崇明島、長興島及橫沙島三島便是其中之例子。崇明島面積超過</a:t>
            </a:r>
            <a:r>
              <a:rPr lang="en-US" altLang="zh-TW" sz="3200" dirty="0"/>
              <a:t>700</a:t>
            </a:r>
            <a:r>
              <a:rPr lang="zh-TW" altLang="en-US" sz="3200" dirty="0"/>
              <a:t>平方公里以上，是</a:t>
            </a:r>
            <a:r>
              <a:rPr lang="zh-TW" altLang="en-US" sz="3200" b="1" dirty="0"/>
              <a:t>世界上最大的沖積島</a:t>
            </a:r>
            <a:r>
              <a:rPr lang="zh-TW" altLang="en-US" sz="3200" dirty="0"/>
              <a:t>，</a:t>
            </a:r>
            <a:r>
              <a:rPr lang="zh-TW" altLang="en-US" sz="3200" dirty="0" smtClean="0"/>
              <a:t>亦是</a:t>
            </a:r>
            <a:r>
              <a:rPr lang="zh-TW" altLang="en-US" sz="3200" b="1" dirty="0" smtClean="0"/>
              <a:t>我國的</a:t>
            </a:r>
            <a:r>
              <a:rPr lang="zh-TW" altLang="en-US" sz="3200" b="1" dirty="0"/>
              <a:t>第三大島</a:t>
            </a:r>
            <a:r>
              <a:rPr lang="zh-TW" altLang="en-US" sz="3200" dirty="0"/>
              <a:t> </a:t>
            </a:r>
            <a:r>
              <a:rPr lang="zh-TW" altLang="en-US" sz="3200" b="1" dirty="0"/>
              <a:t>。</a:t>
            </a:r>
            <a:endParaRPr lang="en-HK" sz="3200" dirty="0"/>
          </a:p>
        </p:txBody>
      </p:sp>
    </p:spTree>
    <p:extLst>
      <p:ext uri="{BB962C8B-B14F-4D97-AF65-F5344CB8AC3E}">
        <p14:creationId xmlns:p14="http://schemas.microsoft.com/office/powerpoint/2010/main" val="915796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surrounded by trees&#10;&#10;Description automatically generated">
            <a:extLst>
              <a:ext uri="{FF2B5EF4-FFF2-40B4-BE49-F238E27FC236}">
                <a16:creationId xmlns:a16="http://schemas.microsoft.com/office/drawing/2014/main" id="{44BE9A2C-48D8-473C-A2AF-915DB8973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05196" cy="3978897"/>
          </a:xfrm>
          <a:prstGeom prst="rect">
            <a:avLst/>
          </a:prstGeom>
        </p:spPr>
      </p:pic>
      <p:pic>
        <p:nvPicPr>
          <p:cNvPr id="5" name="Picture 4" descr="A body of water&#10;&#10;Description automatically generated">
            <a:extLst>
              <a:ext uri="{FF2B5EF4-FFF2-40B4-BE49-F238E27FC236}">
                <a16:creationId xmlns:a16="http://schemas.microsoft.com/office/drawing/2014/main" id="{3F0E6235-930F-4003-912A-3D39BD2C2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96" y="3216896"/>
            <a:ext cx="4854804" cy="3641103"/>
          </a:xfrm>
          <a:prstGeom prst="rect">
            <a:avLst/>
          </a:prstGeom>
        </p:spPr>
      </p:pic>
      <p:sp>
        <p:nvSpPr>
          <p:cNvPr id="6" name="Speech Bubble: Rectangle with Corners Rounded 5">
            <a:extLst>
              <a:ext uri="{FF2B5EF4-FFF2-40B4-BE49-F238E27FC236}">
                <a16:creationId xmlns:a16="http://schemas.microsoft.com/office/drawing/2014/main" id="{4BFE4C60-E2BE-4727-A9BD-4F69BB2A26CA}"/>
              </a:ext>
            </a:extLst>
          </p:cNvPr>
          <p:cNvSpPr/>
          <p:nvPr/>
        </p:nvSpPr>
        <p:spPr>
          <a:xfrm>
            <a:off x="386499" y="4458878"/>
            <a:ext cx="3497344" cy="1418139"/>
          </a:xfrm>
          <a:prstGeom prst="wedgeRoundRectCallout">
            <a:avLst>
              <a:gd name="adj1" fmla="val 55827"/>
              <a:gd name="adj2" fmla="val -594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7  </a:t>
            </a:r>
            <a:r>
              <a:rPr lang="zh-TW" altLang="en-US" sz="3200" dirty="0"/>
              <a:t>祟明島東灘濕地</a:t>
            </a:r>
            <a:endParaRPr lang="en-HK" sz="3200" dirty="0"/>
          </a:p>
        </p:txBody>
      </p:sp>
    </p:spTree>
    <p:extLst>
      <p:ext uri="{BB962C8B-B14F-4D97-AF65-F5344CB8AC3E}">
        <p14:creationId xmlns:p14="http://schemas.microsoft.com/office/powerpoint/2010/main" val="2483910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99F30-C5F6-4BF9-8E18-D2A215C03FD6}"/>
              </a:ext>
            </a:extLst>
          </p:cNvPr>
          <p:cNvSpPr>
            <a:spLocks noGrp="1"/>
          </p:cNvSpPr>
          <p:nvPr>
            <p:ph sz="quarter" idx="13"/>
          </p:nvPr>
        </p:nvSpPr>
        <p:spPr>
          <a:xfrm>
            <a:off x="685330" y="781235"/>
            <a:ext cx="7772870" cy="5566299"/>
          </a:xfrm>
        </p:spPr>
        <p:txBody>
          <a:bodyPr>
            <a:normAutofit/>
          </a:bodyPr>
          <a:lstStyle/>
          <a:p>
            <a:r>
              <a:rPr lang="zh-TW" altLang="en-US" sz="3200" dirty="0"/>
              <a:t>直到現在，崇明島東端以及上海市東部的土地，仍因著長江口泥沙淤積，而不斷在增長中。此外，在崇明島、長興島及橫沙島三島以南，另再有新沙島形成及露出水面，那便是上海現今最年輕的沙島</a:t>
            </a:r>
            <a:r>
              <a:rPr lang="en-US" altLang="zh-TW" sz="3200" dirty="0"/>
              <a:t>—</a:t>
            </a:r>
            <a:r>
              <a:rPr lang="zh-TW" altLang="en-US" sz="3200" dirty="0"/>
              <a:t>九段沙了 </a:t>
            </a:r>
            <a:r>
              <a:rPr lang="en-US" altLang="zh-TW" sz="3200" dirty="0"/>
              <a:t>(</a:t>
            </a:r>
            <a:r>
              <a:rPr lang="zh-TW" altLang="en-US" sz="3200" dirty="0"/>
              <a:t>圖</a:t>
            </a:r>
            <a:r>
              <a:rPr lang="en-US" altLang="zh-TW" sz="3200" dirty="0"/>
              <a:t>7-10)</a:t>
            </a:r>
            <a:r>
              <a:rPr lang="zh-TW" altLang="en-US" sz="3200" b="1" dirty="0"/>
              <a:t> 。</a:t>
            </a:r>
            <a:endParaRPr lang="en-HK" sz="3200" dirty="0"/>
          </a:p>
        </p:txBody>
      </p:sp>
    </p:spTree>
    <p:extLst>
      <p:ext uri="{BB962C8B-B14F-4D97-AF65-F5344CB8AC3E}">
        <p14:creationId xmlns:p14="http://schemas.microsoft.com/office/powerpoint/2010/main" val="239709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172E7-C6B8-4598-A665-F3A26EA186ED}"/>
              </a:ext>
            </a:extLst>
          </p:cNvPr>
          <p:cNvPicPr>
            <a:picLocks noChangeAspect="1"/>
          </p:cNvPicPr>
          <p:nvPr/>
        </p:nvPicPr>
        <p:blipFill>
          <a:blip r:embed="rId2"/>
          <a:stretch>
            <a:fillRect/>
          </a:stretch>
        </p:blipFill>
        <p:spPr>
          <a:xfrm>
            <a:off x="349307" y="142627"/>
            <a:ext cx="3347489" cy="2538429"/>
          </a:xfrm>
          <a:prstGeom prst="rect">
            <a:avLst/>
          </a:prstGeom>
        </p:spPr>
      </p:pic>
      <p:sp>
        <p:nvSpPr>
          <p:cNvPr id="3" name="Thought Bubble: Cloud 2">
            <a:extLst>
              <a:ext uri="{FF2B5EF4-FFF2-40B4-BE49-F238E27FC236}">
                <a16:creationId xmlns:a16="http://schemas.microsoft.com/office/drawing/2014/main" id="{AEE48C5E-6E84-41A0-A6C3-24AD01496627}"/>
              </a:ext>
            </a:extLst>
          </p:cNvPr>
          <p:cNvSpPr/>
          <p:nvPr/>
        </p:nvSpPr>
        <p:spPr>
          <a:xfrm>
            <a:off x="2556769" y="226380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 </a:t>
            </a:r>
            <a:r>
              <a:rPr lang="zh-HK" altLang="en-US" dirty="0"/>
              <a:t>約</a:t>
            </a:r>
            <a:r>
              <a:rPr lang="en-US" dirty="0"/>
              <a:t>6000</a:t>
            </a:r>
            <a:r>
              <a:rPr lang="zh-HK" altLang="en-US" dirty="0"/>
              <a:t>年前</a:t>
            </a:r>
            <a:endParaRPr lang="en-HK" dirty="0"/>
          </a:p>
        </p:txBody>
      </p:sp>
      <p:pic>
        <p:nvPicPr>
          <p:cNvPr id="4" name="圖片 2">
            <a:extLst>
              <a:ext uri="{FF2B5EF4-FFF2-40B4-BE49-F238E27FC236}">
                <a16:creationId xmlns:a16="http://schemas.microsoft.com/office/drawing/2014/main" id="{A7984805-2427-4D73-85C9-AD41D6172468}"/>
              </a:ext>
            </a:extLst>
          </p:cNvPr>
          <p:cNvPicPr/>
          <p:nvPr/>
        </p:nvPicPr>
        <p:blipFill rotWithShape="1">
          <a:blip r:embed="rId3" cstate="print">
            <a:extLst>
              <a:ext uri="{28A0092B-C50C-407E-A947-70E740481C1C}">
                <a14:useLocalDpi xmlns:a14="http://schemas.microsoft.com/office/drawing/2010/main" val="0"/>
              </a:ext>
            </a:extLst>
          </a:blip>
          <a:srcRect l="13984" t="44311" r="47660" b="31468"/>
          <a:stretch/>
        </p:blipFill>
        <p:spPr bwMode="auto">
          <a:xfrm>
            <a:off x="4731798" y="264051"/>
            <a:ext cx="2805344" cy="2621191"/>
          </a:xfrm>
          <a:prstGeom prst="rect">
            <a:avLst/>
          </a:prstGeom>
          <a:ln>
            <a:noFill/>
          </a:ln>
          <a:extLst>
            <a:ext uri="{53640926-AAD7-44D8-BBD7-CCE9431645EC}">
              <a14:shadowObscured xmlns:a14="http://schemas.microsoft.com/office/drawing/2010/main"/>
            </a:ext>
          </a:extLst>
        </p:spPr>
      </p:pic>
      <p:sp>
        <p:nvSpPr>
          <p:cNvPr id="5" name="Thought Bubble: Cloud 4">
            <a:extLst>
              <a:ext uri="{FF2B5EF4-FFF2-40B4-BE49-F238E27FC236}">
                <a16:creationId xmlns:a16="http://schemas.microsoft.com/office/drawing/2014/main" id="{A4F56061-AF69-40B0-909C-C7BF957FA33A}"/>
              </a:ext>
            </a:extLst>
          </p:cNvPr>
          <p:cNvSpPr/>
          <p:nvPr/>
        </p:nvSpPr>
        <p:spPr>
          <a:xfrm>
            <a:off x="6187736" y="2681056"/>
            <a:ext cx="2867487" cy="967666"/>
          </a:xfrm>
          <a:prstGeom prst="cloudCallout">
            <a:avLst>
              <a:gd name="adj1" fmla="val -24136"/>
              <a:gd name="adj2" fmla="val -108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 </a:t>
            </a:r>
            <a:r>
              <a:rPr lang="zh-TW" altLang="en-US" dirty="0"/>
              <a:t>約公元三世紀</a:t>
            </a:r>
            <a:endParaRPr lang="en-HK" dirty="0"/>
          </a:p>
        </p:txBody>
      </p:sp>
      <p:pic>
        <p:nvPicPr>
          <p:cNvPr id="6" name="Picture 5">
            <a:extLst>
              <a:ext uri="{FF2B5EF4-FFF2-40B4-BE49-F238E27FC236}">
                <a16:creationId xmlns:a16="http://schemas.microsoft.com/office/drawing/2014/main" id="{86247EE4-AB4A-4FBF-A458-529440D3DCC7}"/>
              </a:ext>
            </a:extLst>
          </p:cNvPr>
          <p:cNvPicPr>
            <a:picLocks noChangeAspect="1"/>
          </p:cNvPicPr>
          <p:nvPr/>
        </p:nvPicPr>
        <p:blipFill>
          <a:blip r:embed="rId4"/>
          <a:stretch>
            <a:fillRect/>
          </a:stretch>
        </p:blipFill>
        <p:spPr>
          <a:xfrm>
            <a:off x="349307" y="3286346"/>
            <a:ext cx="2490388" cy="3031777"/>
          </a:xfrm>
          <a:prstGeom prst="rect">
            <a:avLst/>
          </a:prstGeom>
        </p:spPr>
      </p:pic>
      <p:sp>
        <p:nvSpPr>
          <p:cNvPr id="8" name="Thought Bubble: Cloud 7">
            <a:extLst>
              <a:ext uri="{FF2B5EF4-FFF2-40B4-BE49-F238E27FC236}">
                <a16:creationId xmlns:a16="http://schemas.microsoft.com/office/drawing/2014/main" id="{A1256DAF-5F9A-4D77-953E-5142AE3F33F1}"/>
              </a:ext>
            </a:extLst>
          </p:cNvPr>
          <p:cNvSpPr/>
          <p:nvPr/>
        </p:nvSpPr>
        <p:spPr>
          <a:xfrm>
            <a:off x="2839695" y="520983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 </a:t>
            </a:r>
            <a:r>
              <a:rPr lang="zh-TW" altLang="en-US" dirty="0"/>
              <a:t>現今</a:t>
            </a:r>
            <a:endParaRPr lang="en-HK" dirty="0"/>
          </a:p>
        </p:txBody>
      </p:sp>
      <p:sp>
        <p:nvSpPr>
          <p:cNvPr id="9" name="Speech Bubble: Rectangle with Corners Rounded 8">
            <a:extLst>
              <a:ext uri="{FF2B5EF4-FFF2-40B4-BE49-F238E27FC236}">
                <a16:creationId xmlns:a16="http://schemas.microsoft.com/office/drawing/2014/main" id="{F9190E19-706D-4771-9A5D-E9326DE40A65}"/>
              </a:ext>
            </a:extLst>
          </p:cNvPr>
          <p:cNvSpPr/>
          <p:nvPr/>
        </p:nvSpPr>
        <p:spPr>
          <a:xfrm>
            <a:off x="5299969" y="4527612"/>
            <a:ext cx="3657600" cy="1988598"/>
          </a:xfrm>
          <a:prstGeom prst="wedgeRoundRectCallout">
            <a:avLst>
              <a:gd name="adj1" fmla="val -51173"/>
              <a:gd name="adj2" fmla="val -772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7  </a:t>
            </a:r>
            <a:r>
              <a:rPr lang="zh-TW" altLang="en-US" sz="3200" dirty="0"/>
              <a:t>長江河口三角洲的發展簡圖</a:t>
            </a:r>
            <a:endParaRPr lang="en-HK" sz="3200" dirty="0"/>
          </a:p>
        </p:txBody>
      </p:sp>
    </p:spTree>
    <p:extLst>
      <p:ext uri="{BB962C8B-B14F-4D97-AF65-F5344CB8AC3E}">
        <p14:creationId xmlns:p14="http://schemas.microsoft.com/office/powerpoint/2010/main" val="148625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圖片 4">
            <a:extLst>
              <a:ext uri="{FF2B5EF4-FFF2-40B4-BE49-F238E27FC236}">
                <a16:creationId xmlns:a16="http://schemas.microsoft.com/office/drawing/2014/main" id="{6AE89EE2-7B09-4EA2-9BA1-2EDA68C45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69" t="5847" r="14246" b="4543"/>
          <a:stretch>
            <a:fillRect/>
          </a:stretch>
        </p:blipFill>
        <p:spPr bwMode="auto">
          <a:xfrm>
            <a:off x="266330" y="200151"/>
            <a:ext cx="6116715" cy="5546599"/>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5">
            <a:extLst>
              <a:ext uri="{FF2B5EF4-FFF2-40B4-BE49-F238E27FC236}">
                <a16:creationId xmlns:a16="http://schemas.microsoft.com/office/drawing/2014/main" id="{68CBEA63-9780-45A7-9437-83F8B7881181}"/>
              </a:ext>
            </a:extLst>
          </p:cNvPr>
          <p:cNvSpPr txBox="1">
            <a:spLocks noChangeArrowheads="1"/>
          </p:cNvSpPr>
          <p:nvPr/>
        </p:nvSpPr>
        <p:spPr bwMode="auto">
          <a:xfrm>
            <a:off x="3226131" y="2014930"/>
            <a:ext cx="1248215" cy="73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崇明島</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3" name="文字方塊 6">
            <a:extLst>
              <a:ext uri="{FF2B5EF4-FFF2-40B4-BE49-F238E27FC236}">
                <a16:creationId xmlns:a16="http://schemas.microsoft.com/office/drawing/2014/main" id="{EB49303C-EE95-41EA-A907-5FE027EEA1D1}"/>
              </a:ext>
            </a:extLst>
          </p:cNvPr>
          <p:cNvSpPr txBox="1">
            <a:spLocks noChangeArrowheads="1"/>
          </p:cNvSpPr>
          <p:nvPr/>
        </p:nvSpPr>
        <p:spPr bwMode="auto">
          <a:xfrm>
            <a:off x="1081087" y="1345055"/>
            <a:ext cx="614363" cy="85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長江</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4" name="文字方塊 7">
            <a:extLst>
              <a:ext uri="{FF2B5EF4-FFF2-40B4-BE49-F238E27FC236}">
                <a16:creationId xmlns:a16="http://schemas.microsoft.com/office/drawing/2014/main" id="{C695DE2B-2D13-4A68-B648-1B74AF9F6E83}"/>
              </a:ext>
            </a:extLst>
          </p:cNvPr>
          <p:cNvSpPr txBox="1">
            <a:spLocks noChangeArrowheads="1"/>
          </p:cNvSpPr>
          <p:nvPr/>
        </p:nvSpPr>
        <p:spPr bwMode="auto">
          <a:xfrm>
            <a:off x="4199138" y="3068698"/>
            <a:ext cx="1109709" cy="6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長興島</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D25AE51F-62E0-4B59-A54C-AD6E8AE9584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6">
            <a:extLst>
              <a:ext uri="{FF2B5EF4-FFF2-40B4-BE49-F238E27FC236}">
                <a16:creationId xmlns:a16="http://schemas.microsoft.com/office/drawing/2014/main" id="{5D9FE8FF-6741-4D61-BF1C-149B6D782AD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8" name="Speech Bubble: Rectangle with Corners Rounded 7">
            <a:extLst>
              <a:ext uri="{FF2B5EF4-FFF2-40B4-BE49-F238E27FC236}">
                <a16:creationId xmlns:a16="http://schemas.microsoft.com/office/drawing/2014/main" id="{F1A8CDBB-2832-4164-ADD9-3287AD7F4502}"/>
              </a:ext>
            </a:extLst>
          </p:cNvPr>
          <p:cNvSpPr/>
          <p:nvPr/>
        </p:nvSpPr>
        <p:spPr>
          <a:xfrm>
            <a:off x="6738151" y="3380886"/>
            <a:ext cx="2139519" cy="2840855"/>
          </a:xfrm>
          <a:prstGeom prst="wedgeRoundRectCallout">
            <a:avLst>
              <a:gd name="adj1" fmla="val -66476"/>
              <a:gd name="adj2" fmla="val 1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8  </a:t>
            </a:r>
            <a:r>
              <a:rPr lang="zh-TW" altLang="en-US" sz="3200" dirty="0"/>
              <a:t>崇明島及長興島現今的區位</a:t>
            </a:r>
          </a:p>
        </p:txBody>
      </p:sp>
    </p:spTree>
    <p:extLst>
      <p:ext uri="{BB962C8B-B14F-4D97-AF65-F5344CB8AC3E}">
        <p14:creationId xmlns:p14="http://schemas.microsoft.com/office/powerpoint/2010/main" val="313133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圖片 43">
            <a:extLst>
              <a:ext uri="{FF2B5EF4-FFF2-40B4-BE49-F238E27FC236}">
                <a16:creationId xmlns:a16="http://schemas.microsoft.com/office/drawing/2014/main" id="{4C64AF16-FB57-481B-973C-DA6D2D1B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34" t="13014" r="12125" b="17577"/>
          <a:stretch>
            <a:fillRect/>
          </a:stretch>
        </p:blipFill>
        <p:spPr bwMode="auto">
          <a:xfrm>
            <a:off x="781025" y="619551"/>
            <a:ext cx="7892458" cy="4856897"/>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47">
            <a:extLst>
              <a:ext uri="{FF2B5EF4-FFF2-40B4-BE49-F238E27FC236}">
                <a16:creationId xmlns:a16="http://schemas.microsoft.com/office/drawing/2014/main" id="{58A09956-4336-4480-B89B-2AF3A2E3774C}"/>
              </a:ext>
            </a:extLst>
          </p:cNvPr>
          <p:cNvSpPr txBox="1">
            <a:spLocks noChangeArrowheads="1"/>
          </p:cNvSpPr>
          <p:nvPr/>
        </p:nvSpPr>
        <p:spPr bwMode="auto">
          <a:xfrm>
            <a:off x="1804374" y="3723881"/>
            <a:ext cx="1468005" cy="141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9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唐宋間</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宋朝</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明中葉</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明末清初</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現今的崇明島</a:t>
            </a:r>
            <a:endParaRPr kumimoji="0" lang="zh-TW" altLang="en-US" sz="1600" b="0" i="0" u="none" strike="noStrike" cap="none" normalizeH="0" baseline="0" dirty="0">
              <a:ln>
                <a:noFill/>
              </a:ln>
              <a:solidFill>
                <a:schemeClr val="tx1"/>
              </a:solidFill>
              <a:effectLst/>
              <a:latin typeface="Arial" panose="020B0604020202020204" pitchFamily="34" charset="0"/>
            </a:endParaRPr>
          </a:p>
        </p:txBody>
      </p:sp>
      <p:sp>
        <p:nvSpPr>
          <p:cNvPr id="3" name="文字方塊 48">
            <a:extLst>
              <a:ext uri="{FF2B5EF4-FFF2-40B4-BE49-F238E27FC236}">
                <a16:creationId xmlns:a16="http://schemas.microsoft.com/office/drawing/2014/main" id="{15EEDC7F-10FC-44A4-8E19-0D4EBCD9DBB1}"/>
              </a:ext>
            </a:extLst>
          </p:cNvPr>
          <p:cNvSpPr txBox="1">
            <a:spLocks noChangeArrowheads="1"/>
          </p:cNvSpPr>
          <p:nvPr/>
        </p:nvSpPr>
        <p:spPr bwMode="auto">
          <a:xfrm>
            <a:off x="905382" y="3284512"/>
            <a:ext cx="2143210" cy="55403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1" i="0" u="sng"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圖例</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不同時期出現的沙洲</a:t>
            </a:r>
            <a:r>
              <a:rPr kumimoji="0" lang="zh-TW" altLang="en-US" sz="9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a:t>
            </a: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CE49EDB5-9D6E-43CA-9F9F-526AA51CA1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5" name="Rectangle 6">
            <a:extLst>
              <a:ext uri="{FF2B5EF4-FFF2-40B4-BE49-F238E27FC236}">
                <a16:creationId xmlns:a16="http://schemas.microsoft.com/office/drawing/2014/main" id="{787A2A79-5F8C-4BC6-BDDF-6F44C034109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7">
            <a:extLst>
              <a:ext uri="{FF2B5EF4-FFF2-40B4-BE49-F238E27FC236}">
                <a16:creationId xmlns:a16="http://schemas.microsoft.com/office/drawing/2014/main" id="{60784757-9F43-4F07-ACDD-6B216EAE21A2}"/>
              </a:ext>
            </a:extLst>
          </p:cNvPr>
          <p:cNvSpPr>
            <a:spLocks noChangeArrowheads="1"/>
          </p:cNvSpPr>
          <p:nvPr/>
        </p:nvSpPr>
        <p:spPr bwMode="auto">
          <a:xfrm>
            <a:off x="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7" name="Speech Bubble: Rectangle with Corners Rounded 6">
            <a:extLst>
              <a:ext uri="{FF2B5EF4-FFF2-40B4-BE49-F238E27FC236}">
                <a16:creationId xmlns:a16="http://schemas.microsoft.com/office/drawing/2014/main" id="{E5620E6F-4688-497D-AD90-B19FAB03B49B}"/>
              </a:ext>
            </a:extLst>
          </p:cNvPr>
          <p:cNvSpPr/>
          <p:nvPr/>
        </p:nvSpPr>
        <p:spPr>
          <a:xfrm>
            <a:off x="955097" y="5692039"/>
            <a:ext cx="7474998" cy="914406"/>
          </a:xfrm>
          <a:prstGeom prst="wedgeRoundRectCallout">
            <a:avLst>
              <a:gd name="adj1" fmla="val 308"/>
              <a:gd name="adj2" fmla="val -1091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9  </a:t>
            </a:r>
            <a:r>
              <a:rPr lang="zh-TW" altLang="en-US" sz="3200" dirty="0"/>
              <a:t>長江口不同時期沙洲的發展與</a:t>
            </a:r>
            <a:endParaRPr lang="en-HK" altLang="zh-TW" sz="3200" dirty="0"/>
          </a:p>
          <a:p>
            <a:pPr algn="ctr"/>
            <a:r>
              <a:rPr lang="zh-TW" altLang="en-US" sz="3200" dirty="0"/>
              <a:t>崇明島的形成</a:t>
            </a:r>
            <a:endParaRPr lang="en-HK" sz="3200" dirty="0"/>
          </a:p>
        </p:txBody>
      </p:sp>
      <p:sp>
        <p:nvSpPr>
          <p:cNvPr id="8" name="TextBox 7">
            <a:extLst>
              <a:ext uri="{FF2B5EF4-FFF2-40B4-BE49-F238E27FC236}">
                <a16:creationId xmlns:a16="http://schemas.microsoft.com/office/drawing/2014/main" id="{981E71B7-F87F-4887-9A19-D505613D23C3}"/>
              </a:ext>
            </a:extLst>
          </p:cNvPr>
          <p:cNvSpPr txBox="1"/>
          <p:nvPr/>
        </p:nvSpPr>
        <p:spPr>
          <a:xfrm>
            <a:off x="6674177" y="3972351"/>
            <a:ext cx="1885361" cy="584775"/>
          </a:xfrm>
          <a:prstGeom prst="rect">
            <a:avLst/>
          </a:prstGeom>
          <a:noFill/>
        </p:spPr>
        <p:txBody>
          <a:bodyPr wrap="square" rtlCol="0">
            <a:spAutoFit/>
          </a:bodyPr>
          <a:lstStyle/>
          <a:p>
            <a:r>
              <a:rPr lang="zh-TW" altLang="en-US" sz="3200" b="1" dirty="0"/>
              <a:t>祟明島</a:t>
            </a:r>
            <a:endParaRPr lang="en-HK" sz="3200" b="1" dirty="0"/>
          </a:p>
        </p:txBody>
      </p:sp>
    </p:spTree>
    <p:extLst>
      <p:ext uri="{BB962C8B-B14F-4D97-AF65-F5344CB8AC3E}">
        <p14:creationId xmlns:p14="http://schemas.microsoft.com/office/powerpoint/2010/main" val="1174806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7930" y="0"/>
            <a:ext cx="4661183" cy="6593318"/>
          </a:xfrm>
          <a:prstGeom prst="rect">
            <a:avLst/>
          </a:prstGeom>
        </p:spPr>
      </p:pic>
      <p:sp>
        <p:nvSpPr>
          <p:cNvPr id="3" name="圓角矩形圖說文字 2"/>
          <p:cNvSpPr/>
          <p:nvPr/>
        </p:nvSpPr>
        <p:spPr>
          <a:xfrm>
            <a:off x="7609596" y="1826467"/>
            <a:ext cx="1278292" cy="470631"/>
          </a:xfrm>
          <a:prstGeom prst="wedgeRoundRectCallout">
            <a:avLst>
              <a:gd name="adj1" fmla="val -87354"/>
              <a:gd name="adj2" fmla="val -6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東灘</a:t>
            </a:r>
            <a:endParaRPr lang="zh-HK" altLang="en-US" sz="2400" b="1" dirty="0"/>
          </a:p>
        </p:txBody>
      </p:sp>
      <p:sp>
        <p:nvSpPr>
          <p:cNvPr id="4" name="圓角矩形圖說文字 3"/>
          <p:cNvSpPr/>
          <p:nvPr/>
        </p:nvSpPr>
        <p:spPr>
          <a:xfrm>
            <a:off x="518473" y="297413"/>
            <a:ext cx="2561409" cy="764527"/>
          </a:xfrm>
          <a:prstGeom prst="wedgeRoundRectCallout">
            <a:avLst>
              <a:gd name="adj1" fmla="val 63058"/>
              <a:gd name="adj2" fmla="val 474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1980</a:t>
            </a:r>
            <a:r>
              <a:rPr lang="zh-TW" altLang="en-US" sz="2400" dirty="0"/>
              <a:t>年後淤漲及圍墾土地</a:t>
            </a:r>
            <a:endParaRPr lang="zh-HK" altLang="en-US" sz="2400" dirty="0"/>
          </a:p>
        </p:txBody>
      </p:sp>
      <p:sp>
        <p:nvSpPr>
          <p:cNvPr id="5" name="圓角矩形圖說文字 4"/>
          <p:cNvSpPr/>
          <p:nvPr/>
        </p:nvSpPr>
        <p:spPr>
          <a:xfrm>
            <a:off x="518473" y="1176957"/>
            <a:ext cx="2561409" cy="693569"/>
          </a:xfrm>
          <a:prstGeom prst="wedgeRoundRectCallout">
            <a:avLst>
              <a:gd name="adj1" fmla="val 64274"/>
              <a:gd name="adj2" fmla="val -54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1950</a:t>
            </a:r>
            <a:r>
              <a:rPr lang="zh-TW" altLang="en-US" sz="2400" dirty="0"/>
              <a:t>年後淤漲及圍墾土地</a:t>
            </a:r>
            <a:endParaRPr lang="zh-HK" altLang="en-US" sz="2400" dirty="0"/>
          </a:p>
        </p:txBody>
      </p:sp>
      <p:sp>
        <p:nvSpPr>
          <p:cNvPr id="6" name="圓角矩形圖說文字 5"/>
          <p:cNvSpPr/>
          <p:nvPr/>
        </p:nvSpPr>
        <p:spPr>
          <a:xfrm>
            <a:off x="518472" y="2061783"/>
            <a:ext cx="2654118" cy="588546"/>
          </a:xfrm>
          <a:prstGeom prst="wedgeRoundRectCallout">
            <a:avLst>
              <a:gd name="adj1" fmla="val 60153"/>
              <a:gd name="adj2" fmla="val -92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1950</a:t>
            </a:r>
            <a:r>
              <a:rPr lang="zh-TW" altLang="en-US" sz="2400" dirty="0"/>
              <a:t>的陸地範圍</a:t>
            </a:r>
            <a:endParaRPr lang="zh-HK" altLang="en-US" sz="2400" dirty="0"/>
          </a:p>
        </p:txBody>
      </p:sp>
      <p:sp>
        <p:nvSpPr>
          <p:cNvPr id="8" name="TextBox 7">
            <a:extLst>
              <a:ext uri="{FF2B5EF4-FFF2-40B4-BE49-F238E27FC236}">
                <a16:creationId xmlns:a16="http://schemas.microsoft.com/office/drawing/2014/main" id="{ACF00AFF-6A55-4FD0-A936-100B7EBFB654}"/>
              </a:ext>
            </a:extLst>
          </p:cNvPr>
          <p:cNvSpPr txBox="1"/>
          <p:nvPr/>
        </p:nvSpPr>
        <p:spPr>
          <a:xfrm>
            <a:off x="4352018" y="2650328"/>
            <a:ext cx="1126503" cy="646331"/>
          </a:xfrm>
          <a:prstGeom prst="rect">
            <a:avLst/>
          </a:prstGeom>
          <a:noFill/>
        </p:spPr>
        <p:txBody>
          <a:bodyPr wrap="square" rtlCol="0">
            <a:spAutoFit/>
          </a:bodyPr>
          <a:lstStyle/>
          <a:p>
            <a:r>
              <a:rPr lang="zh-TW" altLang="en-US" b="1" dirty="0"/>
              <a:t>蘇州河</a:t>
            </a:r>
            <a:r>
              <a:rPr lang="en-US" altLang="zh-TW" b="1" dirty="0"/>
              <a:t>/</a:t>
            </a:r>
            <a:r>
              <a:rPr lang="zh-TW" altLang="en-US" b="1" dirty="0"/>
              <a:t>吳淞江</a:t>
            </a:r>
          </a:p>
        </p:txBody>
      </p:sp>
      <p:sp>
        <p:nvSpPr>
          <p:cNvPr id="9" name="TextBox 8">
            <a:extLst>
              <a:ext uri="{FF2B5EF4-FFF2-40B4-BE49-F238E27FC236}">
                <a16:creationId xmlns:a16="http://schemas.microsoft.com/office/drawing/2014/main" id="{CAA4B6AC-4CFA-4013-BFE7-9FE8D0D5864E}"/>
              </a:ext>
            </a:extLst>
          </p:cNvPr>
          <p:cNvSpPr txBox="1"/>
          <p:nvPr/>
        </p:nvSpPr>
        <p:spPr>
          <a:xfrm>
            <a:off x="5137607" y="3864989"/>
            <a:ext cx="953993" cy="369332"/>
          </a:xfrm>
          <a:prstGeom prst="rect">
            <a:avLst/>
          </a:prstGeom>
          <a:noFill/>
        </p:spPr>
        <p:txBody>
          <a:bodyPr wrap="square" rtlCol="0">
            <a:spAutoFit/>
          </a:bodyPr>
          <a:lstStyle/>
          <a:p>
            <a:r>
              <a:rPr lang="zh-TW" altLang="en-US" b="1" dirty="0"/>
              <a:t>黃浦江</a:t>
            </a:r>
          </a:p>
        </p:txBody>
      </p:sp>
      <p:sp>
        <p:nvSpPr>
          <p:cNvPr id="10" name="TextBox 9">
            <a:extLst>
              <a:ext uri="{FF2B5EF4-FFF2-40B4-BE49-F238E27FC236}">
                <a16:creationId xmlns:a16="http://schemas.microsoft.com/office/drawing/2014/main" id="{917C7F6E-B2EE-4998-9373-C87832367FB9}"/>
              </a:ext>
            </a:extLst>
          </p:cNvPr>
          <p:cNvSpPr txBox="1"/>
          <p:nvPr/>
        </p:nvSpPr>
        <p:spPr>
          <a:xfrm>
            <a:off x="5614603" y="1431187"/>
            <a:ext cx="953993" cy="369332"/>
          </a:xfrm>
          <a:prstGeom prst="rect">
            <a:avLst/>
          </a:prstGeom>
          <a:noFill/>
        </p:spPr>
        <p:txBody>
          <a:bodyPr wrap="square" rtlCol="0">
            <a:spAutoFit/>
          </a:bodyPr>
          <a:lstStyle/>
          <a:p>
            <a:r>
              <a:rPr lang="zh-TW" altLang="en-US" b="1" dirty="0"/>
              <a:t>崇明島</a:t>
            </a:r>
          </a:p>
        </p:txBody>
      </p:sp>
      <p:sp>
        <p:nvSpPr>
          <p:cNvPr id="11" name="Speech Bubble: Rectangle with Corners Rounded 10">
            <a:extLst>
              <a:ext uri="{FF2B5EF4-FFF2-40B4-BE49-F238E27FC236}">
                <a16:creationId xmlns:a16="http://schemas.microsoft.com/office/drawing/2014/main" id="{7B77E2BE-0201-4826-A830-37EE3B62D9A8}"/>
              </a:ext>
            </a:extLst>
          </p:cNvPr>
          <p:cNvSpPr/>
          <p:nvPr/>
        </p:nvSpPr>
        <p:spPr>
          <a:xfrm>
            <a:off x="735291" y="5806911"/>
            <a:ext cx="7616857" cy="901424"/>
          </a:xfrm>
          <a:prstGeom prst="wedgeRoundRectCallout">
            <a:avLst>
              <a:gd name="adj1" fmla="val -13902"/>
              <a:gd name="adj2" fmla="val -83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10  </a:t>
            </a:r>
            <a:r>
              <a:rPr lang="zh-TW" altLang="en-US" sz="3200" dirty="0"/>
              <a:t>上海的灘塗淤漲圖</a:t>
            </a:r>
          </a:p>
        </p:txBody>
      </p:sp>
    </p:spTree>
    <p:extLst>
      <p:ext uri="{BB962C8B-B14F-4D97-AF65-F5344CB8AC3E}">
        <p14:creationId xmlns:p14="http://schemas.microsoft.com/office/powerpoint/2010/main" val="2741173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C228-917C-4020-9C82-BFF179DDFB37}"/>
              </a:ext>
            </a:extLst>
          </p:cNvPr>
          <p:cNvSpPr>
            <a:spLocks noGrp="1"/>
          </p:cNvSpPr>
          <p:nvPr>
            <p:ph type="title"/>
          </p:nvPr>
        </p:nvSpPr>
        <p:spPr>
          <a:xfrm>
            <a:off x="562784" y="268664"/>
            <a:ext cx="7773338" cy="598602"/>
          </a:xfrm>
        </p:spPr>
        <p:txBody>
          <a:bodyPr>
            <a:normAutofit/>
          </a:bodyPr>
          <a:lstStyle/>
          <a:p>
            <a:r>
              <a:rPr lang="zh-TW" altLang="en-US" b="1" dirty="0"/>
              <a:t>參考資料：</a:t>
            </a:r>
            <a:endParaRPr lang="en-HK" b="1" dirty="0"/>
          </a:p>
        </p:txBody>
      </p:sp>
      <p:sp>
        <p:nvSpPr>
          <p:cNvPr id="3" name="Content Placeholder 2">
            <a:extLst>
              <a:ext uri="{FF2B5EF4-FFF2-40B4-BE49-F238E27FC236}">
                <a16:creationId xmlns:a16="http://schemas.microsoft.com/office/drawing/2014/main" id="{4E5D48EC-D6D6-4EF7-84B5-E6A2B7F0F1A3}"/>
              </a:ext>
            </a:extLst>
          </p:cNvPr>
          <p:cNvSpPr>
            <a:spLocks noGrp="1"/>
          </p:cNvSpPr>
          <p:nvPr>
            <p:ph sz="quarter" idx="13"/>
          </p:nvPr>
        </p:nvSpPr>
        <p:spPr>
          <a:xfrm>
            <a:off x="685330" y="952107"/>
            <a:ext cx="7772870" cy="5637229"/>
          </a:xfrm>
        </p:spPr>
        <p:txBody>
          <a:bodyPr>
            <a:normAutofit/>
          </a:bodyPr>
          <a:lstStyle/>
          <a:p>
            <a:r>
              <a:rPr lang="zh-TW" altLang="en-US" sz="2600" dirty="0"/>
              <a:t>方如康（</a:t>
            </a:r>
            <a:r>
              <a:rPr lang="en-US" altLang="zh-TW" sz="2600" dirty="0"/>
              <a:t>1995</a:t>
            </a:r>
            <a:r>
              <a:rPr lang="zh-TW" altLang="en-US" sz="2600" dirty="0"/>
              <a:t>）</a:t>
            </a:r>
            <a:r>
              <a:rPr lang="en-US" altLang="zh-TW" sz="2600" dirty="0"/>
              <a:t>《</a:t>
            </a:r>
            <a:r>
              <a:rPr lang="zh-TW" altLang="en-US" sz="2600" dirty="0"/>
              <a:t>中國的地形</a:t>
            </a:r>
            <a:r>
              <a:rPr lang="en-US" altLang="zh-TW" sz="2600" dirty="0"/>
              <a:t>》</a:t>
            </a:r>
            <a:r>
              <a:rPr lang="zh-TW" altLang="en-US" sz="2600" dirty="0"/>
              <a:t>。北京：商務印書館。</a:t>
            </a:r>
          </a:p>
          <a:p>
            <a:r>
              <a:rPr lang="zh-TW" altLang="en-US" sz="2600" dirty="0"/>
              <a:t>章銘陶編著 </a:t>
            </a:r>
            <a:r>
              <a:rPr lang="en-US" altLang="zh-TW" sz="2600" dirty="0"/>
              <a:t>(2004) 《</a:t>
            </a:r>
            <a:r>
              <a:rPr lang="zh-TW" altLang="en-US" sz="2600" dirty="0"/>
              <a:t>中國大地 </a:t>
            </a:r>
            <a:r>
              <a:rPr lang="en-US" altLang="zh-TW" sz="2600" dirty="0"/>
              <a:t>– </a:t>
            </a:r>
            <a:r>
              <a:rPr lang="zh-TW" altLang="en-US" sz="2600" dirty="0"/>
              <a:t>水域世界</a:t>
            </a:r>
            <a:r>
              <a:rPr lang="en-US" altLang="zh-TW" sz="2600" dirty="0"/>
              <a:t>》</a:t>
            </a:r>
            <a:r>
              <a:rPr lang="zh-TW" altLang="en-US" sz="2600" dirty="0"/>
              <a:t>。香港：商務印書館</a:t>
            </a:r>
            <a:r>
              <a:rPr lang="en-US" altLang="zh-TW" sz="2600" dirty="0"/>
              <a:t>(</a:t>
            </a:r>
            <a:r>
              <a:rPr lang="zh-TW" altLang="en-US" sz="2600" dirty="0"/>
              <a:t>香港</a:t>
            </a:r>
            <a:r>
              <a:rPr lang="en-US" altLang="zh-TW" sz="2600" dirty="0"/>
              <a:t>)</a:t>
            </a:r>
            <a:r>
              <a:rPr lang="zh-TW" altLang="en-US" sz="2600" dirty="0"/>
              <a:t>有限公司。</a:t>
            </a:r>
          </a:p>
          <a:p>
            <a:r>
              <a:rPr lang="zh-TW" altLang="en-US" sz="2600" dirty="0"/>
              <a:t>裘腋成等 </a:t>
            </a:r>
            <a:r>
              <a:rPr lang="en-US" altLang="zh-TW" sz="2600" dirty="0"/>
              <a:t>(2007)《</a:t>
            </a:r>
            <a:r>
              <a:rPr lang="zh-TW" altLang="en-US" sz="2600" dirty="0"/>
              <a:t>上海市鄉土地理 </a:t>
            </a:r>
            <a:r>
              <a:rPr lang="en-US" altLang="zh-TW" sz="2600" dirty="0"/>
              <a:t>(</a:t>
            </a:r>
            <a:r>
              <a:rPr lang="zh-TW" altLang="en-US" sz="2600" dirty="0"/>
              <a:t>試用本</a:t>
            </a:r>
            <a:r>
              <a:rPr lang="en-US" altLang="zh-TW" sz="2600" dirty="0"/>
              <a:t>)》</a:t>
            </a:r>
            <a:r>
              <a:rPr lang="zh-TW" altLang="en-US" sz="2600" dirty="0"/>
              <a:t>。上海：上海教育出版社。</a:t>
            </a:r>
          </a:p>
          <a:p>
            <a:r>
              <a:rPr lang="zh-TW" altLang="en-US" sz="2600" dirty="0"/>
              <a:t>黃錫荃等（</a:t>
            </a:r>
            <a:r>
              <a:rPr lang="en-US" altLang="zh-TW" sz="2600" dirty="0"/>
              <a:t>1995</a:t>
            </a:r>
            <a:r>
              <a:rPr lang="zh-TW" altLang="en-US" sz="2600" dirty="0"/>
              <a:t>）</a:t>
            </a:r>
            <a:r>
              <a:rPr lang="en-US" altLang="zh-TW" sz="2600" dirty="0"/>
              <a:t>《</a:t>
            </a:r>
            <a:r>
              <a:rPr lang="zh-TW" altLang="en-US" sz="2600" dirty="0"/>
              <a:t>中國的河流</a:t>
            </a:r>
            <a:r>
              <a:rPr lang="en-US" altLang="zh-TW" sz="2600" dirty="0"/>
              <a:t>》</a:t>
            </a:r>
            <a:r>
              <a:rPr lang="zh-TW" altLang="en-US" sz="2600" dirty="0"/>
              <a:t>。北京：商務印書館</a:t>
            </a:r>
            <a:r>
              <a:rPr lang="zh-TW" altLang="en-US" sz="2600" dirty="0" smtClean="0"/>
              <a:t>。</a:t>
            </a:r>
            <a:endParaRPr lang="zh-TW" altLang="en-US" sz="2600" dirty="0"/>
          </a:p>
          <a:p>
            <a:endParaRPr lang="en-HK" dirty="0"/>
          </a:p>
        </p:txBody>
      </p:sp>
    </p:spTree>
    <p:extLst>
      <p:ext uri="{BB962C8B-B14F-4D97-AF65-F5344CB8AC3E}">
        <p14:creationId xmlns:p14="http://schemas.microsoft.com/office/powerpoint/2010/main" val="220830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26C-50D6-4A52-B8C9-7D18CBFE6264}"/>
              </a:ext>
            </a:extLst>
          </p:cNvPr>
          <p:cNvSpPr>
            <a:spLocks noGrp="1"/>
          </p:cNvSpPr>
          <p:nvPr>
            <p:ph type="title"/>
          </p:nvPr>
        </p:nvSpPr>
        <p:spPr>
          <a:xfrm>
            <a:off x="899160" y="130509"/>
            <a:ext cx="7524003" cy="652867"/>
          </a:xfrm>
        </p:spPr>
        <p:txBody>
          <a:bodyPr/>
          <a:lstStyle/>
          <a:p>
            <a:r>
              <a:rPr lang="zh-TW" altLang="en-US" b="1" u="sng" dirty="0"/>
              <a:t>長江之</a:t>
            </a:r>
            <a:r>
              <a:rPr lang="en-US" altLang="zh-TW" b="1" u="sng" dirty="0"/>
              <a:t>“</a:t>
            </a:r>
            <a:r>
              <a:rPr lang="zh-TW" altLang="en-US" b="1" u="sng" dirty="0"/>
              <a:t>最</a:t>
            </a:r>
            <a:r>
              <a:rPr lang="en-US" altLang="zh-TW" b="1" u="sng" dirty="0"/>
              <a:t>”</a:t>
            </a:r>
            <a:endParaRPr lang="en-HK" b="1" u="sng" dirty="0"/>
          </a:p>
        </p:txBody>
      </p:sp>
      <p:sp>
        <p:nvSpPr>
          <p:cNvPr id="3" name="Content Placeholder 2">
            <a:extLst>
              <a:ext uri="{FF2B5EF4-FFF2-40B4-BE49-F238E27FC236}">
                <a16:creationId xmlns:a16="http://schemas.microsoft.com/office/drawing/2014/main" id="{731C8DB3-1C8E-4602-9C5D-FDABB2E6EDBB}"/>
              </a:ext>
            </a:extLst>
          </p:cNvPr>
          <p:cNvSpPr>
            <a:spLocks noGrp="1"/>
          </p:cNvSpPr>
          <p:nvPr>
            <p:ph idx="1"/>
          </p:nvPr>
        </p:nvSpPr>
        <p:spPr>
          <a:xfrm>
            <a:off x="338328" y="1133856"/>
            <a:ext cx="8513064" cy="5604295"/>
          </a:xfrm>
        </p:spPr>
        <p:txBody>
          <a:bodyPr>
            <a:noAutofit/>
          </a:bodyPr>
          <a:lstStyle/>
          <a:p>
            <a:r>
              <a:rPr lang="zh-TW" altLang="en-US" sz="2800" dirty="0"/>
              <a:t>世界最長的河流中，</a:t>
            </a:r>
            <a:r>
              <a:rPr lang="zh-TW" altLang="en-US" sz="2800" b="1" dirty="0"/>
              <a:t>長江 </a:t>
            </a:r>
            <a:r>
              <a:rPr lang="en-US" altLang="zh-TW" sz="2800" b="1" dirty="0"/>
              <a:t>(6,300</a:t>
            </a:r>
            <a:r>
              <a:rPr lang="zh-TW" altLang="en-US" sz="2800" b="1" dirty="0"/>
              <a:t>公里</a:t>
            </a:r>
            <a:r>
              <a:rPr lang="en-US" altLang="zh-TW" sz="2800" b="1" dirty="0"/>
              <a:t>)</a:t>
            </a:r>
            <a:r>
              <a:rPr lang="zh-TW" altLang="en-US" sz="2800" dirty="0"/>
              <a:t>被列為世界</a:t>
            </a:r>
            <a:r>
              <a:rPr lang="zh-TW" altLang="en-US" sz="2800" b="1" dirty="0"/>
              <a:t>第三最長</a:t>
            </a:r>
            <a:r>
              <a:rPr lang="zh-TW" altLang="en-US" sz="2800" dirty="0"/>
              <a:t>，僅次於南美的亞馬遜河及非洲的尼羅河。</a:t>
            </a:r>
            <a:r>
              <a:rPr lang="zh-TW" altLang="en-US" sz="2800" dirty="0" smtClean="0"/>
              <a:t>而我國的</a:t>
            </a:r>
            <a:r>
              <a:rPr lang="zh-TW" altLang="en-US" sz="2800" dirty="0"/>
              <a:t>黃河則是世界第五長 </a:t>
            </a:r>
            <a:r>
              <a:rPr lang="en-US" altLang="zh-TW" sz="2800" dirty="0"/>
              <a:t>(</a:t>
            </a:r>
            <a:r>
              <a:rPr lang="zh-TW" altLang="en-US" sz="2800" dirty="0"/>
              <a:t>圖</a:t>
            </a:r>
            <a:r>
              <a:rPr lang="en-US" altLang="zh-TW" sz="2800" dirty="0"/>
              <a:t>1)</a:t>
            </a:r>
            <a:r>
              <a:rPr lang="zh-TW" altLang="en-US" sz="2800" dirty="0"/>
              <a:t>。</a:t>
            </a:r>
            <a:endParaRPr lang="en-HK" altLang="zh-TW" sz="2800" dirty="0"/>
          </a:p>
          <a:p>
            <a:r>
              <a:rPr lang="zh-TW" altLang="en-US" sz="2800" dirty="0"/>
              <a:t>長江源於青藏高原唐古喇山，幹流沿途流經青海、西藏、四川、雲南、重慶、湖北、湖南、江西、安徽、江蘇、上海等</a:t>
            </a:r>
            <a:r>
              <a:rPr lang="en-US" altLang="zh-TW" sz="2800" dirty="0"/>
              <a:t>11</a:t>
            </a:r>
            <a:r>
              <a:rPr lang="zh-TW" altLang="en-US" sz="2800" dirty="0"/>
              <a:t>個省、市及自治區，而其支流則流經甘肅、貴州、陝西、廣西、河南、浙江、廣東等省的部分地區。長江最終在上海注入東海 </a:t>
            </a:r>
            <a:r>
              <a:rPr lang="en-US" altLang="zh-TW" sz="2800" dirty="0"/>
              <a:t>(</a:t>
            </a:r>
            <a:r>
              <a:rPr lang="zh-TW" altLang="en-US" sz="2800" dirty="0"/>
              <a:t>圖</a:t>
            </a:r>
            <a:r>
              <a:rPr lang="en-US" altLang="zh-TW" sz="2800" dirty="0"/>
              <a:t>2)</a:t>
            </a:r>
            <a:r>
              <a:rPr lang="zh-TW" altLang="en-US" sz="2800" dirty="0"/>
              <a:t>。</a:t>
            </a:r>
            <a:endParaRPr lang="en-HK" altLang="zh-TW" sz="2800" dirty="0"/>
          </a:p>
          <a:p>
            <a:r>
              <a:rPr lang="zh-TW" altLang="en-US" sz="2800" dirty="0"/>
              <a:t>長江</a:t>
            </a:r>
            <a:r>
              <a:rPr lang="zh-TW" altLang="en-US" sz="2800" dirty="0" smtClean="0"/>
              <a:t>是</a:t>
            </a:r>
            <a:r>
              <a:rPr lang="zh-TW" altLang="en-US" sz="2800" b="1" dirty="0" smtClean="0"/>
              <a:t>我國最</a:t>
            </a:r>
            <a:r>
              <a:rPr lang="zh-TW" altLang="en-US" sz="2800" b="1" dirty="0"/>
              <a:t>長的河流</a:t>
            </a:r>
            <a:r>
              <a:rPr lang="zh-TW" altLang="en-US" sz="2800" dirty="0"/>
              <a:t>、</a:t>
            </a:r>
            <a:r>
              <a:rPr lang="zh-TW" altLang="en-US" sz="2800" b="1" dirty="0"/>
              <a:t>年徑流量及流域面積亦是最大。</a:t>
            </a:r>
            <a:endParaRPr lang="en-HK" altLang="zh-TW" sz="2800" dirty="0"/>
          </a:p>
        </p:txBody>
      </p:sp>
    </p:spTree>
    <p:extLst>
      <p:ext uri="{BB962C8B-B14F-4D97-AF65-F5344CB8AC3E}">
        <p14:creationId xmlns:p14="http://schemas.microsoft.com/office/powerpoint/2010/main" val="270402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圖說文字 2"/>
          <p:cNvSpPr/>
          <p:nvPr/>
        </p:nvSpPr>
        <p:spPr>
          <a:xfrm>
            <a:off x="802927" y="150108"/>
            <a:ext cx="8064586" cy="1058648"/>
          </a:xfrm>
          <a:prstGeom prst="wedgeRoundRectCallout">
            <a:avLst>
              <a:gd name="adj1" fmla="val 15609"/>
              <a:gd name="adj2" fmla="val 66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1  </a:t>
            </a:r>
            <a:r>
              <a:rPr lang="zh-TW" altLang="en-US" sz="3000" b="1" dirty="0" smtClean="0"/>
              <a:t>我國的</a:t>
            </a:r>
            <a:r>
              <a:rPr lang="zh-TW" altLang="en-US" sz="3000" b="1" dirty="0"/>
              <a:t>三級階梯地勢和主要河流圖</a:t>
            </a:r>
            <a:endParaRPr lang="en-HK" altLang="zh-TW" sz="3000" b="1" dirty="0"/>
          </a:p>
          <a:p>
            <a:pPr algn="ctr"/>
            <a:r>
              <a:rPr lang="en-US" altLang="zh-TW" sz="3000" b="1" dirty="0"/>
              <a:t>(</a:t>
            </a:r>
            <a:r>
              <a:rPr lang="zh-TW" altLang="en-US" sz="3000" b="1" dirty="0"/>
              <a:t>及相關資料</a:t>
            </a:r>
            <a:r>
              <a:rPr lang="en-US" altLang="zh-TW" sz="3000" b="1" dirty="0"/>
              <a:t>)</a:t>
            </a:r>
            <a:endParaRPr lang="zh-HK" altLang="en-US" sz="3000" b="1" dirty="0"/>
          </a:p>
        </p:txBody>
      </p:sp>
      <p:graphicFrame>
        <p:nvGraphicFramePr>
          <p:cNvPr id="4" name="表格 3"/>
          <p:cNvGraphicFramePr>
            <a:graphicFrameLocks noGrp="1"/>
          </p:cNvGraphicFramePr>
          <p:nvPr>
            <p:extLst>
              <p:ext uri="{D42A27DB-BD31-4B8C-83A1-F6EECF244321}">
                <p14:modId xmlns:p14="http://schemas.microsoft.com/office/powerpoint/2010/main" val="1755285102"/>
              </p:ext>
            </p:extLst>
          </p:nvPr>
        </p:nvGraphicFramePr>
        <p:xfrm>
          <a:off x="0" y="1268827"/>
          <a:ext cx="2494337" cy="3291840"/>
        </p:xfrm>
        <a:graphic>
          <a:graphicData uri="http://schemas.openxmlformats.org/drawingml/2006/table">
            <a:tbl>
              <a:tblPr firstRow="1" bandRow="1">
                <a:tableStyleId>{5C22544A-7EE6-4342-B048-85BDC9FD1C3A}</a:tableStyleId>
              </a:tblPr>
              <a:tblGrid>
                <a:gridCol w="481667">
                  <a:extLst>
                    <a:ext uri="{9D8B030D-6E8A-4147-A177-3AD203B41FA5}">
                      <a16:colId xmlns:a16="http://schemas.microsoft.com/office/drawing/2014/main" val="587055473"/>
                    </a:ext>
                  </a:extLst>
                </a:gridCol>
                <a:gridCol w="933895">
                  <a:extLst>
                    <a:ext uri="{9D8B030D-6E8A-4147-A177-3AD203B41FA5}">
                      <a16:colId xmlns:a16="http://schemas.microsoft.com/office/drawing/2014/main" val="1894175473"/>
                    </a:ext>
                  </a:extLst>
                </a:gridCol>
                <a:gridCol w="1078775">
                  <a:extLst>
                    <a:ext uri="{9D8B030D-6E8A-4147-A177-3AD203B41FA5}">
                      <a16:colId xmlns:a16="http://schemas.microsoft.com/office/drawing/2014/main" val="4021606260"/>
                    </a:ext>
                  </a:extLst>
                </a:gridCol>
              </a:tblGrid>
              <a:tr h="370840">
                <a:tc>
                  <a:txBody>
                    <a:bodyPr/>
                    <a:lstStyle/>
                    <a:p>
                      <a:pPr algn="ctr"/>
                      <a:r>
                        <a:rPr lang="zh-TW" altLang="en-US" u="sng" dirty="0"/>
                        <a:t>河流</a:t>
                      </a:r>
                      <a:endParaRPr lang="zh-HK" altLang="en-US" u="sng" dirty="0"/>
                    </a:p>
                  </a:txBody>
                  <a:tcPr/>
                </a:tc>
                <a:tc>
                  <a:txBody>
                    <a:bodyPr/>
                    <a:lstStyle/>
                    <a:p>
                      <a:pPr algn="ctr"/>
                      <a:r>
                        <a:rPr lang="zh-HK" altLang="en-US" u="sng" dirty="0"/>
                        <a:t>河長</a:t>
                      </a:r>
                      <a:r>
                        <a:rPr lang="zh-HK" altLang="en-US" dirty="0"/>
                        <a:t> </a:t>
                      </a:r>
                      <a:r>
                        <a:rPr lang="en-US" altLang="zh-TW" dirty="0"/>
                        <a:t>(</a:t>
                      </a:r>
                      <a:r>
                        <a:rPr lang="zh-TW" altLang="en-US" dirty="0"/>
                        <a:t>數據來源：</a:t>
                      </a:r>
                      <a:r>
                        <a:rPr lang="en-US" altLang="zh-TW" dirty="0"/>
                        <a:t>《</a:t>
                      </a:r>
                      <a:r>
                        <a:rPr lang="zh-TW" altLang="en-US" dirty="0"/>
                        <a:t>中國統計年鑑</a:t>
                      </a:r>
                      <a:r>
                        <a:rPr lang="en-US" altLang="zh-TW" dirty="0" smtClean="0"/>
                        <a:t>2021》)</a:t>
                      </a:r>
                      <a:endParaRPr lang="en-US" altLang="zh-HK" dirty="0"/>
                    </a:p>
                  </a:txBody>
                  <a:tcPr/>
                </a:tc>
                <a:tc>
                  <a:txBody>
                    <a:bodyPr/>
                    <a:lstStyle/>
                    <a:p>
                      <a:pPr algn="ctr"/>
                      <a:r>
                        <a:rPr lang="zh-HK" altLang="en-US" u="sng" dirty="0"/>
                        <a:t>年徑流量 </a:t>
                      </a:r>
                      <a:r>
                        <a:rPr lang="en-US" altLang="zh-TW" dirty="0"/>
                        <a:t>(</a:t>
                      </a:r>
                      <a:r>
                        <a:rPr lang="zh-TW" altLang="en-US" dirty="0"/>
                        <a:t>數據來源：</a:t>
                      </a:r>
                      <a:r>
                        <a:rPr lang="en-US" altLang="zh-TW" dirty="0"/>
                        <a:t>《</a:t>
                      </a:r>
                      <a:r>
                        <a:rPr lang="zh-TW" altLang="en-US" dirty="0"/>
                        <a:t>中國統計年鑑</a:t>
                      </a:r>
                      <a:r>
                        <a:rPr lang="en-US" altLang="zh-TW" dirty="0" smtClean="0"/>
                        <a:t>2021》)</a:t>
                      </a:r>
                      <a:endParaRPr lang="zh-HK" altLang="en-US" dirty="0"/>
                    </a:p>
                  </a:txBody>
                  <a:tcPr/>
                </a:tc>
                <a:extLst>
                  <a:ext uri="{0D108BD9-81ED-4DB2-BD59-A6C34878D82A}">
                    <a16:rowId xmlns:a16="http://schemas.microsoft.com/office/drawing/2014/main" val="3364974688"/>
                  </a:ext>
                </a:extLst>
              </a:tr>
              <a:tr h="370840">
                <a:tc>
                  <a:txBody>
                    <a:bodyPr/>
                    <a:lstStyle/>
                    <a:p>
                      <a:r>
                        <a:rPr lang="zh-HK" altLang="en-US" dirty="0"/>
                        <a:t>黃河</a:t>
                      </a:r>
                    </a:p>
                  </a:txBody>
                  <a:tcPr/>
                </a:tc>
                <a:tc>
                  <a:txBody>
                    <a:bodyPr/>
                    <a:lstStyle/>
                    <a:p>
                      <a:r>
                        <a:rPr lang="en-US" altLang="zh-HK" dirty="0"/>
                        <a:t>5,464</a:t>
                      </a:r>
                      <a:r>
                        <a:rPr lang="zh-HK" altLang="en-US" dirty="0"/>
                        <a:t>公里</a:t>
                      </a:r>
                    </a:p>
                  </a:txBody>
                  <a:tcPr/>
                </a:tc>
                <a:tc>
                  <a:txBody>
                    <a:bodyPr/>
                    <a:lstStyle/>
                    <a:p>
                      <a:r>
                        <a:rPr lang="en-US" altLang="zh-HK" dirty="0"/>
                        <a:t>592</a:t>
                      </a:r>
                      <a:r>
                        <a:rPr lang="zh-HK" altLang="en-US" dirty="0"/>
                        <a:t>億立方米</a:t>
                      </a:r>
                    </a:p>
                  </a:txBody>
                  <a:tcPr/>
                </a:tc>
                <a:extLst>
                  <a:ext uri="{0D108BD9-81ED-4DB2-BD59-A6C34878D82A}">
                    <a16:rowId xmlns:a16="http://schemas.microsoft.com/office/drawing/2014/main" val="1484070846"/>
                  </a:ext>
                </a:extLst>
              </a:tr>
              <a:tr h="370840">
                <a:tc>
                  <a:txBody>
                    <a:bodyPr/>
                    <a:lstStyle/>
                    <a:p>
                      <a:r>
                        <a:rPr lang="zh-HK" altLang="en-US" dirty="0"/>
                        <a:t>長江</a:t>
                      </a:r>
                    </a:p>
                  </a:txBody>
                  <a:tcPr/>
                </a:tc>
                <a:tc>
                  <a:txBody>
                    <a:bodyPr/>
                    <a:lstStyle/>
                    <a:p>
                      <a:r>
                        <a:rPr lang="en-US" altLang="zh-HK" dirty="0"/>
                        <a:t>6,300</a:t>
                      </a:r>
                      <a:r>
                        <a:rPr lang="zh-HK" altLang="en-US" dirty="0"/>
                        <a:t>公里</a:t>
                      </a:r>
                    </a:p>
                  </a:txBody>
                  <a:tcPr/>
                </a:tc>
                <a:tc>
                  <a:txBody>
                    <a:bodyPr/>
                    <a:lstStyle/>
                    <a:p>
                      <a:r>
                        <a:rPr lang="en-US" altLang="zh-HK" dirty="0"/>
                        <a:t>9,857</a:t>
                      </a:r>
                      <a:r>
                        <a:rPr lang="zh-HK" altLang="en-US" dirty="0"/>
                        <a:t>億立方米</a:t>
                      </a:r>
                    </a:p>
                  </a:txBody>
                  <a:tcPr/>
                </a:tc>
                <a:extLst>
                  <a:ext uri="{0D108BD9-81ED-4DB2-BD59-A6C34878D82A}">
                    <a16:rowId xmlns:a16="http://schemas.microsoft.com/office/drawing/2014/main" val="6163993"/>
                  </a:ext>
                </a:extLst>
              </a:tr>
            </a:tbl>
          </a:graphicData>
        </a:graphic>
      </p:graphicFrame>
      <p:pic>
        <p:nvPicPr>
          <p:cNvPr id="15" name="圖片 14"/>
          <p:cNvPicPr>
            <a:picLocks noChangeAspect="1"/>
          </p:cNvPicPr>
          <p:nvPr/>
        </p:nvPicPr>
        <p:blipFill rotWithShape="1">
          <a:blip r:embed="rId2" cstate="hqprint">
            <a:extLst>
              <a:ext uri="{28A0092B-C50C-407E-A947-70E740481C1C}">
                <a14:useLocalDpi xmlns:a14="http://schemas.microsoft.com/office/drawing/2010/main" val="0"/>
              </a:ext>
            </a:extLst>
          </a:blip>
          <a:srcRect t="13818" b="31394"/>
          <a:stretch/>
        </p:blipFill>
        <p:spPr>
          <a:xfrm>
            <a:off x="2494337" y="1610992"/>
            <a:ext cx="6671116" cy="5170006"/>
          </a:xfrm>
          <a:prstGeom prst="rect">
            <a:avLst/>
          </a:prstGeom>
        </p:spPr>
      </p:pic>
      <p:sp>
        <p:nvSpPr>
          <p:cNvPr id="16" name="TextBox 6">
            <a:extLst>
              <a:ext uri="{FF2B5EF4-FFF2-40B4-BE49-F238E27FC236}">
                <a16:creationId xmlns:a16="http://schemas.microsoft.com/office/drawing/2014/main" id="{4BD4A83C-C736-4CEF-9EE5-9BCC7CD80E1E}"/>
              </a:ext>
            </a:extLst>
          </p:cNvPr>
          <p:cNvSpPr txBox="1"/>
          <p:nvPr/>
        </p:nvSpPr>
        <p:spPr>
          <a:xfrm>
            <a:off x="5503630" y="3611220"/>
            <a:ext cx="2189284" cy="584775"/>
          </a:xfrm>
          <a:prstGeom prst="rect">
            <a:avLst/>
          </a:prstGeom>
          <a:noFill/>
        </p:spPr>
        <p:txBody>
          <a:bodyPr wrap="square" rtlCol="0">
            <a:spAutoFit/>
          </a:bodyPr>
          <a:lstStyle/>
          <a:p>
            <a:r>
              <a:rPr lang="zh-TW" altLang="en-US" b="1" dirty="0"/>
              <a:t>       黃河</a:t>
            </a:r>
            <a:endParaRPr lang="en-US" altLang="zh-TW" b="1" dirty="0"/>
          </a:p>
          <a:p>
            <a:endParaRPr lang="en-HK" altLang="zh-TW" sz="1400" dirty="0"/>
          </a:p>
        </p:txBody>
      </p:sp>
      <p:sp>
        <p:nvSpPr>
          <p:cNvPr id="17" name="TextBox 7">
            <a:extLst>
              <a:ext uri="{FF2B5EF4-FFF2-40B4-BE49-F238E27FC236}">
                <a16:creationId xmlns:a16="http://schemas.microsoft.com/office/drawing/2014/main" id="{22D17171-2EEE-4222-A00F-9E60EBADADF7}"/>
              </a:ext>
            </a:extLst>
          </p:cNvPr>
          <p:cNvSpPr txBox="1"/>
          <p:nvPr/>
        </p:nvSpPr>
        <p:spPr>
          <a:xfrm>
            <a:off x="5829895" y="4685827"/>
            <a:ext cx="790811" cy="369332"/>
          </a:xfrm>
          <a:prstGeom prst="rect">
            <a:avLst/>
          </a:prstGeom>
          <a:noFill/>
        </p:spPr>
        <p:txBody>
          <a:bodyPr wrap="square" rtlCol="0">
            <a:spAutoFit/>
          </a:bodyPr>
          <a:lstStyle/>
          <a:p>
            <a:r>
              <a:rPr lang="zh-TW" altLang="en-US" b="1" dirty="0"/>
              <a:t>長江</a:t>
            </a:r>
            <a:endParaRPr lang="en-US" altLang="zh-TW" b="1" dirty="0"/>
          </a:p>
        </p:txBody>
      </p:sp>
      <p:sp>
        <p:nvSpPr>
          <p:cNvPr id="18" name="文字方塊 17"/>
          <p:cNvSpPr txBox="1"/>
          <p:nvPr/>
        </p:nvSpPr>
        <p:spPr>
          <a:xfrm>
            <a:off x="2867349" y="5151912"/>
            <a:ext cx="881950" cy="369332"/>
          </a:xfrm>
          <a:prstGeom prst="rect">
            <a:avLst/>
          </a:prstGeom>
          <a:noFill/>
        </p:spPr>
        <p:txBody>
          <a:bodyPr wrap="square" rtlCol="0">
            <a:spAutoFit/>
          </a:bodyPr>
          <a:lstStyle/>
          <a:p>
            <a:r>
              <a:rPr lang="zh-TW" altLang="en-US" b="1" u="sng" dirty="0"/>
              <a:t>圖例</a:t>
            </a:r>
            <a:endParaRPr lang="zh-HK" altLang="en-US" b="1" u="sng" dirty="0"/>
          </a:p>
        </p:txBody>
      </p:sp>
      <p:sp>
        <p:nvSpPr>
          <p:cNvPr id="19" name="TextBox 3">
            <a:extLst>
              <a:ext uri="{FF2B5EF4-FFF2-40B4-BE49-F238E27FC236}">
                <a16:creationId xmlns:a16="http://schemas.microsoft.com/office/drawing/2014/main" id="{3E2BC3E1-C07E-4D25-B8B8-CF2A4F29F41A}"/>
              </a:ext>
            </a:extLst>
          </p:cNvPr>
          <p:cNvSpPr txBox="1"/>
          <p:nvPr/>
        </p:nvSpPr>
        <p:spPr>
          <a:xfrm>
            <a:off x="3232455" y="5521244"/>
            <a:ext cx="1487262" cy="369332"/>
          </a:xfrm>
          <a:prstGeom prst="rect">
            <a:avLst/>
          </a:prstGeom>
          <a:noFill/>
        </p:spPr>
        <p:txBody>
          <a:bodyPr wrap="square" rtlCol="0">
            <a:spAutoFit/>
          </a:bodyPr>
          <a:lstStyle/>
          <a:p>
            <a:r>
              <a:rPr lang="zh-TW" altLang="en-US" b="1" dirty="0"/>
              <a:t>第一級階梯</a:t>
            </a:r>
            <a:endParaRPr lang="en-HK" altLang="zh-TW" b="1" dirty="0"/>
          </a:p>
        </p:txBody>
      </p:sp>
      <p:sp>
        <p:nvSpPr>
          <p:cNvPr id="20" name="TextBox 4">
            <a:extLst>
              <a:ext uri="{FF2B5EF4-FFF2-40B4-BE49-F238E27FC236}">
                <a16:creationId xmlns:a16="http://schemas.microsoft.com/office/drawing/2014/main" id="{15B8C3A3-6EE0-4458-8254-7A05627C4ED0}"/>
              </a:ext>
            </a:extLst>
          </p:cNvPr>
          <p:cNvSpPr txBox="1"/>
          <p:nvPr/>
        </p:nvSpPr>
        <p:spPr>
          <a:xfrm>
            <a:off x="3232455" y="5890576"/>
            <a:ext cx="1434508" cy="369332"/>
          </a:xfrm>
          <a:prstGeom prst="rect">
            <a:avLst/>
          </a:prstGeom>
          <a:noFill/>
        </p:spPr>
        <p:txBody>
          <a:bodyPr wrap="square" rtlCol="0">
            <a:spAutoFit/>
          </a:bodyPr>
          <a:lstStyle/>
          <a:p>
            <a:r>
              <a:rPr lang="zh-TW" altLang="en-US" b="1" dirty="0"/>
              <a:t>第二級階梯</a:t>
            </a:r>
            <a:endParaRPr lang="en-HK" altLang="zh-TW" b="1" dirty="0"/>
          </a:p>
        </p:txBody>
      </p:sp>
      <p:sp>
        <p:nvSpPr>
          <p:cNvPr id="21" name="TextBox 5">
            <a:extLst>
              <a:ext uri="{FF2B5EF4-FFF2-40B4-BE49-F238E27FC236}">
                <a16:creationId xmlns:a16="http://schemas.microsoft.com/office/drawing/2014/main" id="{301889A8-195F-4E28-9BDA-EA1BDBC06842}"/>
              </a:ext>
            </a:extLst>
          </p:cNvPr>
          <p:cNvSpPr txBox="1"/>
          <p:nvPr/>
        </p:nvSpPr>
        <p:spPr>
          <a:xfrm>
            <a:off x="3232455" y="6232741"/>
            <a:ext cx="1380393" cy="369332"/>
          </a:xfrm>
          <a:prstGeom prst="rect">
            <a:avLst/>
          </a:prstGeom>
          <a:noFill/>
        </p:spPr>
        <p:txBody>
          <a:bodyPr wrap="square" rtlCol="0">
            <a:spAutoFit/>
          </a:bodyPr>
          <a:lstStyle/>
          <a:p>
            <a:r>
              <a:rPr lang="zh-TW" altLang="en-US" b="1" dirty="0"/>
              <a:t>第三級階梯</a:t>
            </a:r>
            <a:endParaRPr lang="en-HK" altLang="zh-TW" b="1" dirty="0"/>
          </a:p>
        </p:txBody>
      </p:sp>
    </p:spTree>
    <p:extLst>
      <p:ext uri="{BB962C8B-B14F-4D97-AF65-F5344CB8AC3E}">
        <p14:creationId xmlns:p14="http://schemas.microsoft.com/office/powerpoint/2010/main" val="3723094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FE7CCD6C-4484-4524-9A7F-14F8E38DF1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
        <p:nvSpPr>
          <p:cNvPr id="4" name="Speech Bubble: Rectangle with Corners Rounded 3">
            <a:extLst>
              <a:ext uri="{FF2B5EF4-FFF2-40B4-BE49-F238E27FC236}">
                <a16:creationId xmlns:a16="http://schemas.microsoft.com/office/drawing/2014/main" id="{3B393D91-9D2C-4779-9471-31E4B4182A72}"/>
              </a:ext>
            </a:extLst>
          </p:cNvPr>
          <p:cNvSpPr/>
          <p:nvPr/>
        </p:nvSpPr>
        <p:spPr>
          <a:xfrm>
            <a:off x="1029810" y="415296"/>
            <a:ext cx="7084380" cy="887767"/>
          </a:xfrm>
          <a:prstGeom prst="wedgeRoundRectCallout">
            <a:avLst>
              <a:gd name="adj1" fmla="val -14567"/>
              <a:gd name="adj2" fmla="val 84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圖</a:t>
            </a:r>
            <a:r>
              <a:rPr kumimoji="0" lang="en-US" altLang="zh-TW"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2  </a:t>
            </a:r>
            <a:r>
              <a:rPr kumimoji="0" lang="zh-TW" altLang="en-US"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長江水系</a:t>
            </a:r>
            <a:r>
              <a:rPr kumimoji="0" lang="zh-TW" altLang="en-US" sz="3200" b="0" i="0" u="none" strike="noStrike" kern="1200" cap="none" spc="0" normalizeH="0" baseline="0" noProof="0" dirty="0" smtClean="0">
                <a:ln>
                  <a:noFill/>
                </a:ln>
                <a:solidFill>
                  <a:prstClr val="white"/>
                </a:solidFill>
                <a:effectLst/>
                <a:uLnTx/>
                <a:uFillTx/>
                <a:latin typeface="Tw Cen MT" panose="020B0602020104020603"/>
                <a:ea typeface="新細明體" panose="02020500000000000000" pitchFamily="18" charset="-120"/>
                <a:cs typeface="+mn-cs"/>
              </a:rPr>
              <a:t>分</a:t>
            </a:r>
            <a:r>
              <a:rPr lang="zh-TW" altLang="en-US" sz="3200" dirty="0">
                <a:solidFill>
                  <a:prstClr val="white"/>
                </a:solidFill>
                <a:latin typeface="Tw Cen MT" panose="020B0602020104020603"/>
                <a:ea typeface="新細明體" panose="02020500000000000000" pitchFamily="18" charset="-120"/>
              </a:rPr>
              <a:t>佈</a:t>
            </a:r>
            <a:r>
              <a:rPr kumimoji="0" lang="zh-TW" altLang="en-US" sz="3200" b="0" i="0" u="none" strike="noStrike" kern="1200" cap="none" spc="0" normalizeH="0" baseline="0" noProof="0" dirty="0" smtClean="0">
                <a:ln>
                  <a:noFill/>
                </a:ln>
                <a:solidFill>
                  <a:prstClr val="white"/>
                </a:solidFill>
                <a:effectLst/>
                <a:uLnTx/>
                <a:uFillTx/>
                <a:latin typeface="Tw Cen MT" panose="020B0602020104020603"/>
                <a:ea typeface="新細明體" panose="02020500000000000000" pitchFamily="18" charset="-120"/>
                <a:cs typeface="+mn-cs"/>
              </a:rPr>
              <a:t>圖</a:t>
            </a:r>
            <a:endParaRPr kumimoji="0" lang="en-HK" sz="32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a:extLst>
              <a:ext uri="{FF2B5EF4-FFF2-40B4-BE49-F238E27FC236}">
                <a16:creationId xmlns:a16="http://schemas.microsoft.com/office/drawing/2014/main" id="{11561739-20CD-4B44-B6CB-4994E87C1E84}"/>
              </a:ext>
            </a:extLst>
          </p:cNvPr>
          <p:cNvSpPr txBox="1"/>
          <p:nvPr/>
        </p:nvSpPr>
        <p:spPr>
          <a:xfrm>
            <a:off x="426128" y="3090446"/>
            <a:ext cx="143818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唐古喇山脈</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17CB8D5E-E557-4E34-95D5-7CB7EE97D779}"/>
              </a:ext>
            </a:extLst>
          </p:cNvPr>
          <p:cNvSpPr txBox="1"/>
          <p:nvPr/>
        </p:nvSpPr>
        <p:spPr>
          <a:xfrm>
            <a:off x="1136341" y="2346201"/>
            <a:ext cx="9144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通天河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5543A365-7B71-4215-9830-20F842A6FFAF}"/>
              </a:ext>
            </a:extLst>
          </p:cNvPr>
          <p:cNvSpPr txBox="1"/>
          <p:nvPr/>
        </p:nvSpPr>
        <p:spPr>
          <a:xfrm>
            <a:off x="2347824" y="3719744"/>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金沙江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2" name="TextBox 11">
            <a:extLst>
              <a:ext uri="{FF2B5EF4-FFF2-40B4-BE49-F238E27FC236}">
                <a16:creationId xmlns:a16="http://schemas.microsoft.com/office/drawing/2014/main" id="{65FE3693-8B0D-47C9-8801-4FD852A229B5}"/>
              </a:ext>
            </a:extLst>
          </p:cNvPr>
          <p:cNvSpPr txBox="1"/>
          <p:nvPr/>
        </p:nvSpPr>
        <p:spPr>
          <a:xfrm>
            <a:off x="2743201" y="3517038"/>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雅礱江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0A89DADB-8EE1-42DC-8CC9-0056034FD2F3}"/>
              </a:ext>
            </a:extLst>
          </p:cNvPr>
          <p:cNvSpPr txBox="1"/>
          <p:nvPr/>
        </p:nvSpPr>
        <p:spPr>
          <a:xfrm>
            <a:off x="3174088" y="3340962"/>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大渡河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4" name="TextBox 13">
            <a:extLst>
              <a:ext uri="{FF2B5EF4-FFF2-40B4-BE49-F238E27FC236}">
                <a16:creationId xmlns:a16="http://schemas.microsoft.com/office/drawing/2014/main" id="{2F42EF6F-116B-41D0-A213-8B713D93C5C3}"/>
              </a:ext>
            </a:extLst>
          </p:cNvPr>
          <p:cNvSpPr txBox="1"/>
          <p:nvPr/>
        </p:nvSpPr>
        <p:spPr>
          <a:xfrm>
            <a:off x="4901893" y="4199138"/>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烏江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5" name="TextBox 14">
            <a:extLst>
              <a:ext uri="{FF2B5EF4-FFF2-40B4-BE49-F238E27FC236}">
                <a16:creationId xmlns:a16="http://schemas.microsoft.com/office/drawing/2014/main" id="{3A94ACEC-D511-4F98-ACDC-297DE9BD36B9}"/>
              </a:ext>
            </a:extLst>
          </p:cNvPr>
          <p:cNvSpPr txBox="1"/>
          <p:nvPr/>
        </p:nvSpPr>
        <p:spPr>
          <a:xfrm>
            <a:off x="6132732" y="3396447"/>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漢水</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6" name="TextBox 15">
            <a:extLst>
              <a:ext uri="{FF2B5EF4-FFF2-40B4-BE49-F238E27FC236}">
                <a16:creationId xmlns:a16="http://schemas.microsoft.com/office/drawing/2014/main" id="{4536D5DB-5820-46D3-8AE4-542F463163A0}"/>
              </a:ext>
            </a:extLst>
          </p:cNvPr>
          <p:cNvSpPr txBox="1"/>
          <p:nvPr/>
        </p:nvSpPr>
        <p:spPr>
          <a:xfrm>
            <a:off x="8660489" y="3259723"/>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東海</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7" name="TextBox 16">
            <a:extLst>
              <a:ext uri="{FF2B5EF4-FFF2-40B4-BE49-F238E27FC236}">
                <a16:creationId xmlns:a16="http://schemas.microsoft.com/office/drawing/2014/main" id="{5C9832EA-4B6B-4B4A-8536-6CB4A2A9DD6F}"/>
              </a:ext>
            </a:extLst>
          </p:cNvPr>
          <p:cNvSpPr txBox="1"/>
          <p:nvPr/>
        </p:nvSpPr>
        <p:spPr>
          <a:xfrm>
            <a:off x="328473" y="2212527"/>
            <a:ext cx="9144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沱沱河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8" name="Speech Bubble: Rectangle 17">
            <a:extLst>
              <a:ext uri="{FF2B5EF4-FFF2-40B4-BE49-F238E27FC236}">
                <a16:creationId xmlns:a16="http://schemas.microsoft.com/office/drawing/2014/main" id="{13446AA3-AC43-41EA-BF61-4CFBA7953662}"/>
              </a:ext>
            </a:extLst>
          </p:cNvPr>
          <p:cNvSpPr/>
          <p:nvPr/>
        </p:nvSpPr>
        <p:spPr>
          <a:xfrm>
            <a:off x="6673533" y="2743085"/>
            <a:ext cx="763479" cy="338554"/>
          </a:xfrm>
          <a:prstGeom prst="wedgeRectCallout">
            <a:avLst>
              <a:gd name="adj1" fmla="val -44189"/>
              <a:gd name="adj2" fmla="val 227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武漢</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9" name="Speech Bubble: Rectangle 18">
            <a:extLst>
              <a:ext uri="{FF2B5EF4-FFF2-40B4-BE49-F238E27FC236}">
                <a16:creationId xmlns:a16="http://schemas.microsoft.com/office/drawing/2014/main" id="{7241D23F-4A60-45F1-99DD-95EA96301219}"/>
              </a:ext>
            </a:extLst>
          </p:cNvPr>
          <p:cNvSpPr/>
          <p:nvPr/>
        </p:nvSpPr>
        <p:spPr>
          <a:xfrm>
            <a:off x="8327897" y="2253863"/>
            <a:ext cx="763479" cy="338554"/>
          </a:xfrm>
          <a:prstGeom prst="wedgeRectCallout">
            <a:avLst>
              <a:gd name="adj1" fmla="val -26647"/>
              <a:gd name="adj2" fmla="val 211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上海</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Speech Bubble: Rectangle 20">
            <a:extLst>
              <a:ext uri="{FF2B5EF4-FFF2-40B4-BE49-F238E27FC236}">
                <a16:creationId xmlns:a16="http://schemas.microsoft.com/office/drawing/2014/main" id="{4440D349-860F-4B8A-AEB5-F680B7D16F71}"/>
              </a:ext>
            </a:extLst>
          </p:cNvPr>
          <p:cNvSpPr/>
          <p:nvPr/>
        </p:nvSpPr>
        <p:spPr>
          <a:xfrm>
            <a:off x="7563775" y="1722381"/>
            <a:ext cx="763479" cy="338554"/>
          </a:xfrm>
          <a:prstGeom prst="wedgeRectCallout">
            <a:avLst>
              <a:gd name="adj1" fmla="val -25484"/>
              <a:gd name="adj2" fmla="val 340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南京</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2" name="Speech Bubble: Rectangle 21">
            <a:extLst>
              <a:ext uri="{FF2B5EF4-FFF2-40B4-BE49-F238E27FC236}">
                <a16:creationId xmlns:a16="http://schemas.microsoft.com/office/drawing/2014/main" id="{AA8A1164-9570-4FF5-A757-D5C24615248A}"/>
              </a:ext>
            </a:extLst>
          </p:cNvPr>
          <p:cNvSpPr/>
          <p:nvPr/>
        </p:nvSpPr>
        <p:spPr>
          <a:xfrm>
            <a:off x="3007791" y="5328359"/>
            <a:ext cx="763479" cy="338554"/>
          </a:xfrm>
          <a:prstGeom prst="wedgeRectCallout">
            <a:avLst>
              <a:gd name="adj1" fmla="val 71027"/>
              <a:gd name="adj2" fmla="val -514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成都</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3" name="Speech Bubble: Rectangle 22">
            <a:extLst>
              <a:ext uri="{FF2B5EF4-FFF2-40B4-BE49-F238E27FC236}">
                <a16:creationId xmlns:a16="http://schemas.microsoft.com/office/drawing/2014/main" id="{FD3A09AE-65D0-45BB-AF4E-DF329E33980F}"/>
              </a:ext>
            </a:extLst>
          </p:cNvPr>
          <p:cNvSpPr/>
          <p:nvPr/>
        </p:nvSpPr>
        <p:spPr>
          <a:xfrm>
            <a:off x="7182035" y="5666913"/>
            <a:ext cx="763479" cy="338554"/>
          </a:xfrm>
          <a:prstGeom prst="wedgeRectCallout">
            <a:avLst>
              <a:gd name="adj1" fmla="val -145252"/>
              <a:gd name="adj2" fmla="val -401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長沙</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80636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49A6-AD0E-4674-8E53-8BCA34978DAA}"/>
              </a:ext>
            </a:extLst>
          </p:cNvPr>
          <p:cNvSpPr>
            <a:spLocks noGrp="1"/>
          </p:cNvSpPr>
          <p:nvPr>
            <p:ph type="title"/>
          </p:nvPr>
        </p:nvSpPr>
        <p:spPr>
          <a:xfrm>
            <a:off x="685332" y="618518"/>
            <a:ext cx="7773338" cy="819665"/>
          </a:xfrm>
        </p:spPr>
        <p:txBody>
          <a:bodyPr/>
          <a:lstStyle/>
          <a:p>
            <a:r>
              <a:rPr lang="zh-TW" altLang="en-US" b="1" u="sng" dirty="0"/>
              <a:t>長江的上、中及下游</a:t>
            </a:r>
            <a:endParaRPr lang="en-HK" b="1" u="sng" dirty="0"/>
          </a:p>
        </p:txBody>
      </p:sp>
      <p:pic>
        <p:nvPicPr>
          <p:cNvPr id="4" name="Content Placeholder 3">
            <a:extLst>
              <a:ext uri="{FF2B5EF4-FFF2-40B4-BE49-F238E27FC236}">
                <a16:creationId xmlns:a16="http://schemas.microsoft.com/office/drawing/2014/main" id="{41328DBA-350C-4883-AF35-1EEE09F21871}"/>
              </a:ext>
            </a:extLst>
          </p:cNvPr>
          <p:cNvPicPr>
            <a:picLocks noGrp="1" noChangeAspect="1"/>
          </p:cNvPicPr>
          <p:nvPr>
            <p:ph sz="quarter" idx="13"/>
          </p:nvPr>
        </p:nvPicPr>
        <p:blipFill>
          <a:blip r:embed="rId2"/>
          <a:stretch>
            <a:fillRect/>
          </a:stretch>
        </p:blipFill>
        <p:spPr>
          <a:xfrm>
            <a:off x="24249" y="1700604"/>
            <a:ext cx="9119751" cy="3720857"/>
          </a:xfrm>
          <a:prstGeom prst="rect">
            <a:avLst/>
          </a:prstGeom>
        </p:spPr>
      </p:pic>
      <p:sp>
        <p:nvSpPr>
          <p:cNvPr id="5" name="圓角矩形圖說文字 5">
            <a:extLst>
              <a:ext uri="{FF2B5EF4-FFF2-40B4-BE49-F238E27FC236}">
                <a16:creationId xmlns:a16="http://schemas.microsoft.com/office/drawing/2014/main" id="{F262EF17-0170-4C17-AF1A-4B297D7D845B}"/>
              </a:ext>
            </a:extLst>
          </p:cNvPr>
          <p:cNvSpPr/>
          <p:nvPr/>
        </p:nvSpPr>
        <p:spPr>
          <a:xfrm>
            <a:off x="2575762" y="5683882"/>
            <a:ext cx="4684935" cy="859772"/>
          </a:xfrm>
          <a:prstGeom prst="wedgeRoundRectCallout">
            <a:avLst>
              <a:gd name="adj1" fmla="val -17788"/>
              <a:gd name="adj2" fmla="val -85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3  </a:t>
            </a:r>
            <a:r>
              <a:rPr lang="zh-TW" altLang="en-US" sz="3000" b="1" dirty="0"/>
              <a:t>長江的剖面圖</a:t>
            </a:r>
            <a:endParaRPr lang="zh-HK" altLang="en-US" sz="3000" b="1" dirty="0"/>
          </a:p>
        </p:txBody>
      </p:sp>
      <p:sp>
        <p:nvSpPr>
          <p:cNvPr id="6" name="Oval 5">
            <a:extLst>
              <a:ext uri="{FF2B5EF4-FFF2-40B4-BE49-F238E27FC236}">
                <a16:creationId xmlns:a16="http://schemas.microsoft.com/office/drawing/2014/main" id="{1463D19A-8E25-4F70-9FD7-6B73ACB54B2E}"/>
              </a:ext>
            </a:extLst>
          </p:cNvPr>
          <p:cNvSpPr/>
          <p:nvPr/>
        </p:nvSpPr>
        <p:spPr>
          <a:xfrm>
            <a:off x="3213717"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7" name="Oval 6">
            <a:extLst>
              <a:ext uri="{FF2B5EF4-FFF2-40B4-BE49-F238E27FC236}">
                <a16:creationId xmlns:a16="http://schemas.microsoft.com/office/drawing/2014/main" id="{BD60D5AE-9318-4489-89A8-A6AD870E0487}"/>
              </a:ext>
            </a:extLst>
          </p:cNvPr>
          <p:cNvSpPr/>
          <p:nvPr/>
        </p:nvSpPr>
        <p:spPr>
          <a:xfrm>
            <a:off x="6417319"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8" name="Oval 7">
            <a:extLst>
              <a:ext uri="{FF2B5EF4-FFF2-40B4-BE49-F238E27FC236}">
                <a16:creationId xmlns:a16="http://schemas.microsoft.com/office/drawing/2014/main" id="{E7316CE1-9E7E-40F5-B1F7-AB47164455D1}"/>
              </a:ext>
            </a:extLst>
          </p:cNvPr>
          <p:cNvSpPr/>
          <p:nvPr/>
        </p:nvSpPr>
        <p:spPr>
          <a:xfrm>
            <a:off x="7485356"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423246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51DA9-1CDD-4F92-AD2F-7B21C29A3368}"/>
              </a:ext>
            </a:extLst>
          </p:cNvPr>
          <p:cNvSpPr>
            <a:spLocks noGrp="1"/>
          </p:cNvSpPr>
          <p:nvPr>
            <p:ph sz="quarter" idx="13"/>
          </p:nvPr>
        </p:nvSpPr>
        <p:spPr>
          <a:xfrm>
            <a:off x="685330" y="568171"/>
            <a:ext cx="7772870" cy="5823751"/>
          </a:xfrm>
        </p:spPr>
        <p:txBody>
          <a:bodyPr>
            <a:normAutofit fontScale="92500" lnSpcReduction="20000"/>
          </a:bodyPr>
          <a:lstStyle/>
          <a:p>
            <a:r>
              <a:rPr lang="zh-TW" altLang="en-US" sz="3200" dirty="0"/>
              <a:t>源起自唐古喇山，長江的上、中及下游的特徵如下 </a:t>
            </a:r>
            <a:r>
              <a:rPr lang="en-US" altLang="zh-TW" sz="3200" dirty="0"/>
              <a:t>(</a:t>
            </a:r>
            <a:r>
              <a:rPr lang="zh-TW" altLang="en-US" sz="3200" dirty="0"/>
              <a:t>圖</a:t>
            </a:r>
            <a:r>
              <a:rPr lang="en-US" altLang="zh-TW" sz="3200" dirty="0"/>
              <a:t>3)</a:t>
            </a:r>
            <a:r>
              <a:rPr lang="zh-TW" altLang="en-US" sz="3200" dirty="0"/>
              <a:t>：</a:t>
            </a:r>
            <a:endParaRPr lang="en-HK" altLang="zh-TW" sz="3200" dirty="0"/>
          </a:p>
          <a:p>
            <a:pPr marL="514350" indent="-514350">
              <a:buAutoNum type="arabicParenR"/>
            </a:pPr>
            <a:r>
              <a:rPr lang="zh-TW" altLang="en-US" sz="3200" b="1" u="sng" dirty="0">
                <a:solidFill>
                  <a:srgbClr val="0070C0"/>
                </a:solidFill>
              </a:rPr>
              <a:t>上游</a:t>
            </a:r>
            <a:r>
              <a:rPr lang="zh-TW" altLang="en-US" sz="3200" dirty="0"/>
              <a:t>：長江自源頭到湖北宜昌為上游，主要流經</a:t>
            </a:r>
            <a:r>
              <a:rPr lang="zh-TW" altLang="en-US" sz="3200" dirty="0" smtClean="0"/>
              <a:t>了我國地勢</a:t>
            </a:r>
            <a:r>
              <a:rPr lang="zh-TW" altLang="en-US" sz="3200" dirty="0"/>
              <a:t>的</a:t>
            </a:r>
            <a:r>
              <a:rPr lang="zh-TW" altLang="en-US" sz="3200" b="1" dirty="0"/>
              <a:t>一、二級階梯</a:t>
            </a:r>
            <a:r>
              <a:rPr lang="zh-TW" altLang="en-US" sz="3200" dirty="0"/>
              <a:t>。由於接納了大量支流的河水令水量大增，加上</a:t>
            </a:r>
            <a:r>
              <a:rPr lang="zh-TW" altLang="en-US" sz="3200" b="1" dirty="0"/>
              <a:t>地勢落差大</a:t>
            </a:r>
            <a:r>
              <a:rPr lang="zh-TW" altLang="en-US" sz="3200" dirty="0"/>
              <a:t>，水流急，</a:t>
            </a:r>
            <a:r>
              <a:rPr lang="zh-TW" altLang="en-US" sz="3200" b="1" dirty="0"/>
              <a:t>峽谷多</a:t>
            </a:r>
            <a:r>
              <a:rPr lang="zh-TW" altLang="en-US" sz="3200" dirty="0"/>
              <a:t>，水力資源豐富。</a:t>
            </a:r>
            <a:endParaRPr lang="en-HK" altLang="zh-TW" sz="3200" dirty="0"/>
          </a:p>
          <a:p>
            <a:pPr marL="514350" indent="-514350">
              <a:buAutoNum type="arabicParenR"/>
            </a:pPr>
            <a:r>
              <a:rPr lang="zh-TW" altLang="en-US" sz="3200" b="1" u="sng" dirty="0">
                <a:solidFill>
                  <a:srgbClr val="0070C0"/>
                </a:solidFill>
              </a:rPr>
              <a:t>中游</a:t>
            </a:r>
            <a:r>
              <a:rPr lang="zh-TW" altLang="en-US" sz="3200" dirty="0"/>
              <a:t>：自宜昌到江西湖口為長江的中游，流經</a:t>
            </a:r>
            <a:r>
              <a:rPr lang="zh-TW" altLang="en-US" sz="3200" b="1" dirty="0"/>
              <a:t>平原區</a:t>
            </a:r>
            <a:r>
              <a:rPr lang="zh-TW" altLang="en-US" sz="3200" dirty="0"/>
              <a:t>並接收了當地不同水系而令水量大增，當中的荊江河段更是九曲回腸，容易氾濫成災。</a:t>
            </a:r>
            <a:endParaRPr lang="en-HK" sz="3200" dirty="0"/>
          </a:p>
        </p:txBody>
      </p:sp>
    </p:spTree>
    <p:extLst>
      <p:ext uri="{BB962C8B-B14F-4D97-AF65-F5344CB8AC3E}">
        <p14:creationId xmlns:p14="http://schemas.microsoft.com/office/powerpoint/2010/main" val="185638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51DA9-1CDD-4F92-AD2F-7B21C29A3368}"/>
              </a:ext>
            </a:extLst>
          </p:cNvPr>
          <p:cNvSpPr>
            <a:spLocks noGrp="1"/>
          </p:cNvSpPr>
          <p:nvPr>
            <p:ph sz="quarter" idx="13"/>
          </p:nvPr>
        </p:nvSpPr>
        <p:spPr>
          <a:xfrm>
            <a:off x="960773" y="622176"/>
            <a:ext cx="7772870" cy="5894033"/>
          </a:xfrm>
        </p:spPr>
        <p:txBody>
          <a:bodyPr>
            <a:normAutofit lnSpcReduction="10000"/>
          </a:bodyPr>
          <a:lstStyle/>
          <a:p>
            <a:pPr marL="0" indent="0">
              <a:buNone/>
            </a:pPr>
            <a:r>
              <a:rPr lang="zh-TW" altLang="en-US" sz="3200" dirty="0"/>
              <a:t>長江中游的特點是</a:t>
            </a:r>
            <a:r>
              <a:rPr lang="zh-TW" altLang="en-US" sz="3200" b="1" dirty="0"/>
              <a:t>地勢平坦</a:t>
            </a:r>
            <a:r>
              <a:rPr lang="zh-TW" altLang="en-US" sz="3200" dirty="0"/>
              <a:t>，</a:t>
            </a:r>
            <a:r>
              <a:rPr lang="zh-TW" altLang="en-US" sz="3200" b="1" dirty="0"/>
              <a:t>水流緩慢</a:t>
            </a:r>
            <a:r>
              <a:rPr lang="zh-TW" altLang="en-US" sz="3200" dirty="0"/>
              <a:t>，</a:t>
            </a:r>
            <a:r>
              <a:rPr lang="zh-TW" altLang="en-US" sz="3200" b="1" dirty="0"/>
              <a:t>江身屈曲</a:t>
            </a:r>
            <a:r>
              <a:rPr lang="zh-TW" altLang="en-US" sz="3200" dirty="0"/>
              <a:t>，</a:t>
            </a:r>
            <a:r>
              <a:rPr lang="zh-TW" altLang="en-US" sz="3200" b="1" dirty="0"/>
              <a:t>支流集中</a:t>
            </a:r>
            <a:r>
              <a:rPr lang="zh-TW" altLang="en-US" sz="3200" dirty="0"/>
              <a:t>，</a:t>
            </a:r>
            <a:r>
              <a:rPr lang="zh-TW" altLang="en-US" sz="3200" b="1" dirty="0"/>
              <a:t>水量大增</a:t>
            </a:r>
            <a:r>
              <a:rPr lang="zh-TW" altLang="en-US" sz="3200" dirty="0"/>
              <a:t>及</a:t>
            </a:r>
            <a:r>
              <a:rPr lang="zh-TW" altLang="en-US" sz="3200" b="1" dirty="0"/>
              <a:t>湖泊眾多</a:t>
            </a:r>
            <a:r>
              <a:rPr lang="en-US" altLang="zh-TW" sz="3200" dirty="0"/>
              <a:t>(</a:t>
            </a:r>
            <a:r>
              <a:rPr lang="zh-TW" altLang="en-US" sz="3200" dirty="0"/>
              <a:t>江湖相通</a:t>
            </a:r>
            <a:r>
              <a:rPr lang="en-US" altLang="zh-TW" sz="3200" dirty="0"/>
              <a:t>)</a:t>
            </a:r>
            <a:r>
              <a:rPr lang="zh-TW" altLang="en-US" sz="3200" dirty="0"/>
              <a:t>，當中最著名的湖泊便有</a:t>
            </a:r>
            <a:r>
              <a:rPr lang="zh-TW" altLang="en-US" sz="3200" b="1" dirty="0"/>
              <a:t>洞庭湖</a:t>
            </a:r>
            <a:r>
              <a:rPr lang="zh-TW" altLang="en-US" sz="3200" dirty="0"/>
              <a:t>及</a:t>
            </a:r>
            <a:r>
              <a:rPr lang="zh-TW" altLang="en-US" sz="3200" b="1" dirty="0"/>
              <a:t>鄱陽湖。</a:t>
            </a:r>
            <a:endParaRPr lang="en-US" altLang="zh-TW" sz="3200" b="1" dirty="0"/>
          </a:p>
          <a:p>
            <a:pPr marL="0" indent="0">
              <a:buNone/>
            </a:pPr>
            <a:r>
              <a:rPr lang="en-US" altLang="zh-TW" sz="3200" dirty="0"/>
              <a:t>3) </a:t>
            </a:r>
            <a:r>
              <a:rPr lang="zh-TW" altLang="en-US" sz="3200" b="1" u="sng" dirty="0">
                <a:solidFill>
                  <a:srgbClr val="0070C0"/>
                </a:solidFill>
              </a:rPr>
              <a:t>下游</a:t>
            </a:r>
            <a:r>
              <a:rPr lang="zh-TW" altLang="en-US" sz="3200" dirty="0"/>
              <a:t>：長江自江西湖口以下為下游，流經</a:t>
            </a:r>
            <a:r>
              <a:rPr lang="zh-TW" altLang="en-US" sz="3200" b="1" dirty="0"/>
              <a:t>平原地區</a:t>
            </a:r>
            <a:r>
              <a:rPr lang="zh-TW" altLang="en-US" sz="3200" dirty="0"/>
              <a:t>，由於水量大，地勢低平，容易氾濫成災。</a:t>
            </a:r>
            <a:endParaRPr lang="en-HK" altLang="zh-TW" sz="3200" dirty="0"/>
          </a:p>
          <a:p>
            <a:pPr marL="0" indent="0">
              <a:buNone/>
            </a:pPr>
            <a:r>
              <a:rPr lang="zh-TW" altLang="en-US" sz="3200" dirty="0"/>
              <a:t>長江下游的特點是</a:t>
            </a:r>
            <a:r>
              <a:rPr lang="zh-TW" altLang="en-US" sz="3200" b="1" dirty="0"/>
              <a:t>江面寬闊</a:t>
            </a:r>
            <a:r>
              <a:rPr lang="zh-TW" altLang="en-US" sz="3200" dirty="0"/>
              <a:t>，</a:t>
            </a:r>
            <a:r>
              <a:rPr lang="zh-TW" altLang="en-US" sz="3200" b="1" dirty="0"/>
              <a:t>支流短小</a:t>
            </a:r>
            <a:r>
              <a:rPr lang="zh-TW" altLang="en-US" sz="3200" dirty="0"/>
              <a:t>，江海相會，</a:t>
            </a:r>
            <a:r>
              <a:rPr lang="zh-TW" altLang="en-US" sz="3200" b="1" dirty="0"/>
              <a:t>沙洲眾多。</a:t>
            </a:r>
            <a:r>
              <a:rPr lang="zh-TW" altLang="en-US" sz="3200" dirty="0"/>
              <a:t>當中上海的</a:t>
            </a:r>
            <a:r>
              <a:rPr lang="zh-TW" altLang="en-US" sz="3200" b="1" dirty="0"/>
              <a:t>祟明島</a:t>
            </a:r>
            <a:r>
              <a:rPr lang="zh-TW" altLang="en-US" sz="3200" dirty="0"/>
              <a:t>，便是由長江泥沙堆積而成的沙洲。</a:t>
            </a:r>
            <a:endParaRPr lang="en-HK" sz="3200" dirty="0"/>
          </a:p>
          <a:p>
            <a:pPr marL="0" indent="0">
              <a:buNone/>
            </a:pPr>
            <a:endParaRPr lang="en-HK" sz="3200" dirty="0"/>
          </a:p>
        </p:txBody>
      </p:sp>
    </p:spTree>
    <p:extLst>
      <p:ext uri="{BB962C8B-B14F-4D97-AF65-F5344CB8AC3E}">
        <p14:creationId xmlns:p14="http://schemas.microsoft.com/office/powerpoint/2010/main" val="278472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DC41-FD1E-430F-AD5B-1EF24453520E}"/>
              </a:ext>
            </a:extLst>
          </p:cNvPr>
          <p:cNvSpPr>
            <a:spLocks noGrp="1"/>
          </p:cNvSpPr>
          <p:nvPr>
            <p:ph type="title"/>
          </p:nvPr>
        </p:nvSpPr>
        <p:spPr>
          <a:xfrm>
            <a:off x="685332" y="618518"/>
            <a:ext cx="7773338" cy="801909"/>
          </a:xfrm>
        </p:spPr>
        <p:txBody>
          <a:bodyPr/>
          <a:lstStyle/>
          <a:p>
            <a:r>
              <a:rPr lang="zh-TW" altLang="en-US" b="1" u="sng" dirty="0"/>
              <a:t>長江下游及河口地貌研習</a:t>
            </a:r>
            <a:endParaRPr lang="en-HK" b="1" u="sng" dirty="0"/>
          </a:p>
        </p:txBody>
      </p:sp>
      <p:sp>
        <p:nvSpPr>
          <p:cNvPr id="3" name="Content Placeholder 2">
            <a:extLst>
              <a:ext uri="{FF2B5EF4-FFF2-40B4-BE49-F238E27FC236}">
                <a16:creationId xmlns:a16="http://schemas.microsoft.com/office/drawing/2014/main" id="{C1FD3F99-0BE6-4C22-8385-A4B8B249CAF7}"/>
              </a:ext>
            </a:extLst>
          </p:cNvPr>
          <p:cNvSpPr>
            <a:spLocks noGrp="1"/>
          </p:cNvSpPr>
          <p:nvPr>
            <p:ph sz="quarter" idx="13"/>
          </p:nvPr>
        </p:nvSpPr>
        <p:spPr>
          <a:xfrm>
            <a:off x="685330" y="1597981"/>
            <a:ext cx="7772870" cy="4193219"/>
          </a:xfrm>
        </p:spPr>
        <p:txBody>
          <a:bodyPr>
            <a:normAutofit/>
          </a:bodyPr>
          <a:lstStyle/>
          <a:p>
            <a:r>
              <a:rPr lang="zh-TW" altLang="en-US" sz="3200" dirty="0"/>
              <a:t>長江</a:t>
            </a:r>
            <a:r>
              <a:rPr lang="zh-TW" altLang="en-US" sz="3200" dirty="0" smtClean="0"/>
              <a:t>是我國最</a:t>
            </a:r>
            <a:r>
              <a:rPr lang="zh-TW" altLang="en-US" sz="3200" dirty="0"/>
              <a:t>長的河流，發源自唐古拉山，沿途滙集了</a:t>
            </a:r>
            <a:r>
              <a:rPr lang="en-US" altLang="zh-TW" sz="3200" dirty="0"/>
              <a:t>700</a:t>
            </a:r>
            <a:r>
              <a:rPr lang="zh-TW" altLang="en-US" sz="3200" dirty="0"/>
              <a:t>多條大小河川，並於上海市注入東海。</a:t>
            </a:r>
            <a:endParaRPr lang="en-HK" altLang="zh-TW" sz="3200" dirty="0"/>
          </a:p>
          <a:p>
            <a:r>
              <a:rPr lang="zh-TW" altLang="en-US" sz="3200" dirty="0"/>
              <a:t>故此，上海市及蘇州一帶是可供研習長江下游及河口地貌的一個區域 </a:t>
            </a:r>
            <a:r>
              <a:rPr lang="en-US" altLang="zh-TW" sz="3200" dirty="0"/>
              <a:t>(</a:t>
            </a:r>
            <a:r>
              <a:rPr lang="zh-TW" altLang="en-US" sz="3200" dirty="0"/>
              <a:t>圖</a:t>
            </a:r>
            <a:r>
              <a:rPr lang="en-US" altLang="zh-TW" sz="3200" dirty="0"/>
              <a:t>4)</a:t>
            </a:r>
            <a:r>
              <a:rPr lang="zh-TW" altLang="en-US" sz="3200" dirty="0"/>
              <a:t>。</a:t>
            </a:r>
            <a:endParaRPr lang="en-US" altLang="zh-TW" sz="3200" dirty="0"/>
          </a:p>
          <a:p>
            <a:endParaRPr lang="en-HK" altLang="zh-TW" sz="3200" dirty="0"/>
          </a:p>
          <a:p>
            <a:endParaRPr lang="en-HK" altLang="zh-TW" sz="3200" dirty="0"/>
          </a:p>
          <a:p>
            <a:endParaRPr lang="en-HK" altLang="zh-TW" sz="3200" dirty="0"/>
          </a:p>
          <a:p>
            <a:endParaRPr lang="en-HK" sz="3200" dirty="0"/>
          </a:p>
        </p:txBody>
      </p:sp>
    </p:spTree>
    <p:extLst>
      <p:ext uri="{BB962C8B-B14F-4D97-AF65-F5344CB8AC3E}">
        <p14:creationId xmlns:p14="http://schemas.microsoft.com/office/powerpoint/2010/main" val="3330721799"/>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TM04033925[[fn=小水滴]]</Template>
  <TotalTime>653</TotalTime>
  <Words>1805</Words>
  <Application>Microsoft Office PowerPoint</Application>
  <PresentationFormat>如螢幕大小 (4:3)</PresentationFormat>
  <Paragraphs>134</Paragraphs>
  <Slides>28</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28</vt:i4>
      </vt:variant>
    </vt:vector>
  </HeadingPairs>
  <TitlesOfParts>
    <vt:vector size="37" baseType="lpstr">
      <vt:lpstr>微軟正黑體</vt:lpstr>
      <vt:lpstr>PMingLiU</vt:lpstr>
      <vt:lpstr>PMingLiU</vt:lpstr>
      <vt:lpstr>Arial</vt:lpstr>
      <vt:lpstr>Calibri</vt:lpstr>
      <vt:lpstr>Century Gothic</vt:lpstr>
      <vt:lpstr>Times New Roman</vt:lpstr>
      <vt:lpstr>Tw Cen MT</vt:lpstr>
      <vt:lpstr>小水滴</vt:lpstr>
      <vt:lpstr>中國地理  簡報系列 (5) – 我國河流地貌的個案研習： 長江 </vt:lpstr>
      <vt:lpstr>教師指引 – 中國河流的教授與 高中地理課程的連繫 </vt:lpstr>
      <vt:lpstr>長江之“最”</vt:lpstr>
      <vt:lpstr>PowerPoint 簡報</vt:lpstr>
      <vt:lpstr>PowerPoint 簡報</vt:lpstr>
      <vt:lpstr>長江的上、中及下游</vt:lpstr>
      <vt:lpstr>PowerPoint 簡報</vt:lpstr>
      <vt:lpstr>PowerPoint 簡報</vt:lpstr>
      <vt:lpstr>長江下游及河口地貌研習</vt:lpstr>
      <vt:lpstr>PowerPoint 簡報</vt:lpstr>
      <vt:lpstr>1) 太湖的形成：</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3. 祟明島的形成</vt:lpstr>
      <vt:lpstr>PowerPoint 簡報</vt:lpstr>
      <vt:lpstr>PowerPoint 簡報</vt:lpstr>
      <vt:lpstr>PowerPoint 簡報</vt:lpstr>
      <vt:lpstr>PowerPoint 簡報</vt:lpstr>
      <vt:lpstr>PowerPoint 簡報</vt:lpstr>
      <vt:lpstr>PowerPoint 簡報</vt:lpstr>
      <vt:lpstr>參考資料：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(4) – 中國的河流</dc:title>
  <dc:creator>Jenny Yau</dc:creator>
  <cp:lastModifiedBy>WU, Shuk-ting Connie</cp:lastModifiedBy>
  <cp:revision>234</cp:revision>
  <dcterms:created xsi:type="dcterms:W3CDTF">2020-04-21T10:19:48Z</dcterms:created>
  <dcterms:modified xsi:type="dcterms:W3CDTF">2022-10-19T07:17:21Z</dcterms:modified>
</cp:coreProperties>
</file>